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256" r:id="rId2"/>
    <p:sldId id="683" r:id="rId3"/>
    <p:sldId id="684" r:id="rId4"/>
    <p:sldId id="685" r:id="rId5"/>
    <p:sldId id="687" r:id="rId6"/>
    <p:sldId id="710" r:id="rId7"/>
    <p:sldId id="711" r:id="rId8"/>
    <p:sldId id="712" r:id="rId9"/>
    <p:sldId id="713" r:id="rId10"/>
    <p:sldId id="714" r:id="rId11"/>
    <p:sldId id="715" r:id="rId12"/>
    <p:sldId id="716" r:id="rId13"/>
    <p:sldId id="717" r:id="rId14"/>
    <p:sldId id="718" r:id="rId15"/>
    <p:sldId id="719" r:id="rId16"/>
    <p:sldId id="720" r:id="rId17"/>
    <p:sldId id="721" r:id="rId18"/>
    <p:sldId id="690" r:id="rId19"/>
    <p:sldId id="722" r:id="rId20"/>
    <p:sldId id="728" r:id="rId21"/>
    <p:sldId id="725" r:id="rId22"/>
    <p:sldId id="723" r:id="rId23"/>
    <p:sldId id="724" r:id="rId24"/>
    <p:sldId id="726" r:id="rId25"/>
    <p:sldId id="727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40" r:id="rId37"/>
    <p:sldId id="741" r:id="rId38"/>
    <p:sldId id="743" r:id="rId39"/>
    <p:sldId id="744" r:id="rId40"/>
    <p:sldId id="751" r:id="rId41"/>
    <p:sldId id="752" r:id="rId42"/>
    <p:sldId id="753" r:id="rId43"/>
    <p:sldId id="756" r:id="rId44"/>
    <p:sldId id="757" r:id="rId45"/>
    <p:sldId id="758" r:id="rId46"/>
    <p:sldId id="759" r:id="rId47"/>
    <p:sldId id="761" r:id="rId48"/>
    <p:sldId id="763" r:id="rId49"/>
    <p:sldId id="760" r:id="rId50"/>
    <p:sldId id="762" r:id="rId51"/>
    <p:sldId id="746" r:id="rId52"/>
    <p:sldId id="747" r:id="rId53"/>
    <p:sldId id="749" r:id="rId54"/>
    <p:sldId id="750" r:id="rId55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FFFF"/>
    <a:srgbClr val="5B9BD5"/>
    <a:srgbClr val="FF3399"/>
    <a:srgbClr val="8DE5E3"/>
    <a:srgbClr val="072A5F"/>
    <a:srgbClr val="009999"/>
    <a:srgbClr val="C6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5228" autoAdjust="0"/>
  </p:normalViewPr>
  <p:slideViewPr>
    <p:cSldViewPr snapToGrid="0" showGuides="1">
      <p:cViewPr varScale="1">
        <p:scale>
          <a:sx n="77" d="100"/>
          <a:sy n="77" d="100"/>
        </p:scale>
        <p:origin x="1128" y="90"/>
      </p:cViewPr>
      <p:guideLst>
        <p:guide orient="horz" pos="3158"/>
        <p:guide pos="2880"/>
      </p:guideLst>
    </p:cSldViewPr>
  </p:slideViewPr>
  <p:outlineViewPr>
    <p:cViewPr>
      <p:scale>
        <a:sx n="33" d="100"/>
        <a:sy n="33" d="100"/>
      </p:scale>
      <p:origin x="0" y="-13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6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F4F26D02-577D-497E-9EB7-C3FB23AA50B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5B314495-C01A-455A-B33A-ED8A142879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9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983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035" y="2"/>
            <a:ext cx="3077125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268FB672-E9F7-4F81-A44E-F3B61DC34BF8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8733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6096"/>
            <a:ext cx="5679440" cy="4029789"/>
          </a:xfrm>
          <a:prstGeom prst="rect">
            <a:avLst/>
          </a:prstGeom>
        </p:spPr>
        <p:txBody>
          <a:bodyPr vert="horz" lIns="95070" tIns="47535" rIns="95070" bIns="4753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733"/>
            <a:ext cx="3075983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035" y="9720733"/>
            <a:ext cx="3077125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41B93B61-5AF7-405F-9080-7EBD9183E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7938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7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세 가지 항목 체크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윈도우 정품인데 이거 버그로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뜨는거니까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ㄴㄴ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옆에는 설치 끝나고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Pycharm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실행하면 나오는데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나오면 동의 누르고 진행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어차피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안누르면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진행도 못함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6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동의하고 실행하면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정보제공 동의 어쩌고 뜨는데 그거는 자유롭게 체크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세팅을 가져오겠냐고 묻는 창이 뜨는데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처음까는거니까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import settings 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어차피 가져올 것도 없음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선택은 자유롭게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다음에 뭐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설치할거냐고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뜨는데 설치하지말고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눌러서 실행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15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파이참은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환경설정을 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 등의 설치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환경설정 망해도 처음부터 빠르게 할 수 있는 반면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사용하던 프로젝트를 계속 써줘야 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그러니까 본인이 알아보기 쉬운 이름으로 프로젝트 생성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 설치하게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– settings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메뉴로 진입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2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세팅을 누르면 저런 창이 뜨는데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저기서 보이는 것 처럼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Project: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프로젝트명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인터프리터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+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 눌러준다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6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선택하시고 아래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Package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 누르시면 되는데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부분까지 그림에 넣으면 너무 그림이 작아질 것 같아서 뺏다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불편하면 다음부턴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있는거로함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0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기다리면 설치 다 되니까 대기후 설치 확인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 세가지가 설치가 잘 되었는지 확인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93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 확인 후에 다른 설명을 하게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될건데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코드 입력 후에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실행해보기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지금은 설치 확인을 위해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하는거니까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설명은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설명할 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 + Shift+F10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파일 선택 후 실행됨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이후에는 똑같이 해도 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Ctrl + Shift + F10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 현재 작업중인 파일 실행됨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33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실행하면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그래프가 나오고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종료하면 오른쪽 검정 화면이 나온다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아무키나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누르면 종료된다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91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는 이런 </a:t>
            </a:r>
            <a:r>
              <a:rPr lang="ko-KR" altLang="en-US" dirty="0" err="1" smtClean="0"/>
              <a:t>라이브러리에요</a:t>
            </a:r>
            <a:r>
              <a:rPr lang="en-US" altLang="ko-KR" dirty="0" smtClean="0"/>
              <a:t>~</a:t>
            </a:r>
          </a:p>
          <a:p>
            <a:r>
              <a:rPr lang="ko-KR" altLang="en-US" dirty="0" err="1" smtClean="0"/>
              <a:t>사실상이라는건</a:t>
            </a:r>
            <a:r>
              <a:rPr lang="ko-KR" altLang="en-US" dirty="0" smtClean="0"/>
              <a:t> 말그대로 사실상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공식적인건</a:t>
            </a:r>
            <a:r>
              <a:rPr lang="ko-KR" altLang="en-US" dirty="0" smtClean="0"/>
              <a:t> 아니고 영상 처리관련해서는 </a:t>
            </a:r>
            <a:r>
              <a:rPr lang="ko-KR" altLang="en-US" dirty="0" err="1" smtClean="0"/>
              <a:t>안쓰는걸</a:t>
            </a:r>
            <a:r>
              <a:rPr lang="ko-KR" altLang="en-US" dirty="0" smtClean="0"/>
              <a:t> 찾기 더 </a:t>
            </a:r>
            <a:r>
              <a:rPr lang="ko-KR" altLang="en-US" dirty="0" err="1" smtClean="0"/>
              <a:t>힘듬</a:t>
            </a:r>
            <a:endParaRPr lang="en-US" altLang="ko-KR" dirty="0" smtClean="0"/>
          </a:p>
          <a:p>
            <a:r>
              <a:rPr lang="en-US" altLang="ko-KR" dirty="0" smtClean="0"/>
              <a:t>Import</a:t>
            </a:r>
            <a:r>
              <a:rPr lang="ko-KR" altLang="en-US" dirty="0" smtClean="0"/>
              <a:t>는 패키지를 참조하기위한 명령어 뒤에 </a:t>
            </a:r>
            <a:r>
              <a:rPr lang="en-US" altLang="ko-KR" dirty="0" smtClean="0"/>
              <a:t>(As</a:t>
            </a:r>
            <a:r>
              <a:rPr lang="en-US" altLang="ko-KR" baseline="0" dirty="0" smtClean="0"/>
              <a:t> [</a:t>
            </a:r>
            <a:r>
              <a:rPr lang="ko-KR" altLang="en-US" baseline="0" dirty="0" err="1" smtClean="0"/>
              <a:t>참조명</a:t>
            </a:r>
            <a:r>
              <a:rPr lang="en-US" altLang="ko-KR" baseline="0" dirty="0" smtClean="0"/>
              <a:t>])</a:t>
            </a:r>
            <a:r>
              <a:rPr lang="ko-KR" altLang="en-US" baseline="0" dirty="0" smtClean="0"/>
              <a:t>은 생략가능해서 </a:t>
            </a:r>
            <a:r>
              <a:rPr lang="ko-KR" altLang="en-US" baseline="0" dirty="0" err="1" smtClean="0"/>
              <a:t>괄호친거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Numpy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matplotlib</a:t>
            </a:r>
            <a:r>
              <a:rPr lang="ko-KR" altLang="en-US" baseline="0" dirty="0" smtClean="0"/>
              <a:t>은 다 패키지인데 결국 </a:t>
            </a:r>
            <a:r>
              <a:rPr lang="en-US" altLang="ko-KR" baseline="0" dirty="0" smtClean="0"/>
              <a:t>Python</a:t>
            </a:r>
            <a:r>
              <a:rPr lang="ko-KR" altLang="en-US" baseline="0" dirty="0" smtClean="0"/>
              <a:t>에서 패키지를 </a:t>
            </a:r>
            <a:r>
              <a:rPr lang="ko-KR" altLang="en-US" baseline="0" dirty="0" err="1" smtClean="0"/>
              <a:t>사용하는거니까</a:t>
            </a:r>
            <a:r>
              <a:rPr lang="en-US" altLang="ko-KR" baseline="0" dirty="0" smtClean="0"/>
              <a:t>, Python</a:t>
            </a:r>
            <a:r>
              <a:rPr lang="ko-KR" altLang="en-US" baseline="0" dirty="0" smtClean="0"/>
              <a:t>을 모르면 얘기가 안됨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이 뒤로는 </a:t>
            </a:r>
            <a:r>
              <a:rPr lang="en-US" altLang="ko-KR" baseline="0" dirty="0" smtClean="0"/>
              <a:t>Python -&gt; </a:t>
            </a:r>
            <a:r>
              <a:rPr lang="en-US" altLang="ko-KR" baseline="0" dirty="0" err="1" smtClean="0"/>
              <a:t>Numpy</a:t>
            </a:r>
            <a:r>
              <a:rPr lang="en-US" altLang="ko-KR" baseline="0" dirty="0" smtClean="0"/>
              <a:t> -&gt; </a:t>
            </a:r>
            <a:r>
              <a:rPr lang="en-US" altLang="ko-KR" baseline="0" dirty="0" err="1" smtClean="0"/>
              <a:t>matplotlib</a:t>
            </a:r>
            <a:r>
              <a:rPr lang="en-US" altLang="ko-KR" baseline="0" dirty="0" smtClean="0"/>
              <a:t> -&gt; </a:t>
            </a:r>
            <a:r>
              <a:rPr lang="en-US" altLang="ko-KR" baseline="0" dirty="0" err="1" smtClean="0"/>
              <a:t>openCV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순으로 간단하게 </a:t>
            </a:r>
            <a:r>
              <a:rPr lang="ko-KR" altLang="en-US" baseline="0" dirty="0" err="1" smtClean="0"/>
              <a:t>설명할거임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59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먼저 얘기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그림 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입력된 값에 따라 자동으로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바뀜</a:t>
            </a:r>
            <a:endParaRPr lang="en-US" altLang="ko-KR" dirty="0" smtClean="0"/>
          </a:p>
          <a:p>
            <a:r>
              <a:rPr lang="ko-KR" altLang="en-US" dirty="0" smtClean="0"/>
              <a:t>그림 </a:t>
            </a:r>
            <a:r>
              <a:rPr lang="en-US" altLang="ko-KR" dirty="0" smtClean="0"/>
              <a:t>2 : Indent</a:t>
            </a:r>
            <a:r>
              <a:rPr lang="ko-KR" altLang="en-US" dirty="0" smtClean="0"/>
              <a:t>가 잘못돼 오류가 뜬 화면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4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81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86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먼저 얘기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그림 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입력된 값에 따라 자동으로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바뀜</a:t>
            </a:r>
            <a:endParaRPr lang="en-US" altLang="ko-KR" dirty="0" smtClean="0"/>
          </a:p>
          <a:p>
            <a:r>
              <a:rPr lang="ko-KR" altLang="en-US" dirty="0" smtClean="0"/>
              <a:t>그림 </a:t>
            </a:r>
            <a:r>
              <a:rPr lang="en-US" altLang="ko-KR" dirty="0" smtClean="0"/>
              <a:t>2 : Indent</a:t>
            </a:r>
            <a:r>
              <a:rPr lang="ko-KR" altLang="en-US" dirty="0" smtClean="0"/>
              <a:t>가 잘못돼 오류가 뜬 화면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64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I, f,</a:t>
            </a:r>
            <a:r>
              <a:rPr lang="en-US" altLang="ko-KR" baseline="0" dirty="0" smtClean="0"/>
              <a:t> s</a:t>
            </a:r>
            <a:r>
              <a:rPr lang="ko-KR" altLang="en-US" baseline="0" dirty="0" smtClean="0"/>
              <a:t>는 각각 </a:t>
            </a:r>
            <a:r>
              <a:rPr lang="en-US" altLang="ko-KR" baseline="0" dirty="0" smtClean="0"/>
              <a:t>3, 3.14, Computer</a:t>
            </a:r>
            <a:r>
              <a:rPr lang="ko-KR" altLang="en-US" baseline="0" dirty="0" smtClean="0"/>
              <a:t>라는 값을 미리 저장해 둔 상태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포매팅은</a:t>
            </a:r>
            <a:r>
              <a:rPr lang="ko-KR" altLang="en-US" dirty="0" smtClean="0"/>
              <a:t> 중간에 보이는 중괄호에 아무것도 안쓰면 </a:t>
            </a:r>
            <a:r>
              <a:rPr lang="en-US" altLang="ko-KR" dirty="0" smtClean="0"/>
              <a:t>.format(0,1,2)</a:t>
            </a:r>
            <a:r>
              <a:rPr lang="ko-KR" altLang="en-US" baseline="0" dirty="0" smtClean="0"/>
              <a:t>쓴 순서대로</a:t>
            </a:r>
            <a:endParaRPr lang="en-US" altLang="ko-KR" baseline="0" dirty="0" smtClean="0"/>
          </a:p>
          <a:p>
            <a:r>
              <a:rPr lang="ko-KR" altLang="en-US" dirty="0" smtClean="0"/>
              <a:t>숫자를 적으면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번호대로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ff</a:t>
            </a:r>
            <a:r>
              <a:rPr lang="en-US" altLang="ko-KR" baseline="0" dirty="0" smtClean="0"/>
              <a:t> ii </a:t>
            </a:r>
            <a:r>
              <a:rPr lang="ko-KR" altLang="en-US" baseline="0" dirty="0" smtClean="0"/>
              <a:t>와 같은 값을 주면 </a:t>
            </a:r>
            <a:r>
              <a:rPr lang="en-US" altLang="ko-KR" baseline="0" dirty="0" err="1" smtClean="0"/>
              <a:t>key:value</a:t>
            </a:r>
            <a:r>
              <a:rPr lang="ko-KR" altLang="en-US" baseline="0" dirty="0" smtClean="0"/>
              <a:t>형식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58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우측 하단은 결과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13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은 타 </a:t>
            </a:r>
            <a:r>
              <a:rPr lang="ko-KR" altLang="en-US" dirty="0" err="1" smtClean="0"/>
              <a:t>언어랑</a:t>
            </a:r>
            <a:r>
              <a:rPr lang="ko-KR" altLang="en-US" dirty="0" smtClean="0"/>
              <a:t> 비슷함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For</a:t>
            </a:r>
            <a:r>
              <a:rPr lang="ko-KR" altLang="en-US" dirty="0" smtClean="0"/>
              <a:t>문이 </a:t>
            </a:r>
            <a:r>
              <a:rPr lang="ko-KR" altLang="en-US" dirty="0" err="1" smtClean="0"/>
              <a:t>얘기할게많음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우측상단은</a:t>
            </a:r>
            <a:r>
              <a:rPr lang="ko-KR" altLang="en-US" dirty="0" smtClean="0"/>
              <a:t> 범위를 지정하는 일반적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list</a:t>
            </a:r>
            <a:r>
              <a:rPr lang="ko-KR" altLang="en-US" baseline="0" dirty="0" smtClean="0"/>
              <a:t>를 사용하는 </a:t>
            </a:r>
            <a:r>
              <a:rPr lang="en-US" altLang="ko-KR" baseline="0" dirty="0" smtClean="0"/>
              <a:t>for</a:t>
            </a:r>
            <a:r>
              <a:rPr lang="ko-KR" altLang="en-US" baseline="0" dirty="0" smtClean="0"/>
              <a:t>문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결과 값은 동일함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아래쪽이 </a:t>
            </a:r>
            <a:r>
              <a:rPr lang="ko-KR" altLang="en-US" baseline="0" dirty="0" err="1" smtClean="0"/>
              <a:t>에뉴메레이트</a:t>
            </a:r>
            <a:r>
              <a:rPr lang="ko-KR" altLang="en-US" baseline="0" dirty="0" smtClean="0"/>
              <a:t> 사용한 결과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인덱스와 </a:t>
            </a:r>
            <a:r>
              <a:rPr lang="ko-KR" altLang="en-US" baseline="0" dirty="0" err="1" smtClean="0"/>
              <a:t>요소값이</a:t>
            </a:r>
            <a:r>
              <a:rPr lang="ko-KR" altLang="en-US" baseline="0" dirty="0" smtClean="0"/>
              <a:t> 같이 출력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5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16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Np.linespace</a:t>
            </a:r>
            <a:r>
              <a:rPr lang="ko-KR" altLang="en-US" dirty="0" smtClean="0"/>
              <a:t>는 보는 것 처럼 </a:t>
            </a:r>
            <a:r>
              <a:rPr lang="en-US" altLang="ko-KR" dirty="0" smtClean="0"/>
              <a:t>endpoint = True</a:t>
            </a:r>
            <a:r>
              <a:rPr lang="ko-KR" altLang="en-US" dirty="0" smtClean="0"/>
              <a:t>가 기본 값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45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계속 배열이라고 얘기하는데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그건 지금까지 설명한 함수들이 다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. Array </a:t>
            </a:r>
            <a:r>
              <a:rPr lang="ko-KR" altLang="en-US" dirty="0" smtClean="0"/>
              <a:t>타입을 생성하기 때문이에요</a:t>
            </a:r>
            <a:r>
              <a:rPr lang="en-US" altLang="ko-KR" dirty="0" smtClean="0"/>
              <a:t>. Matrix</a:t>
            </a:r>
            <a:r>
              <a:rPr lang="ko-KR" altLang="en-US" dirty="0" smtClean="0"/>
              <a:t>는 따로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사실상 이걸 행렬처럼 사용해서 혼용해서 얘기하겠습니다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뒤의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은 다 </a:t>
            </a:r>
            <a:r>
              <a:rPr lang="en-US" altLang="ko-KR" dirty="0" smtClean="0"/>
              <a:t>data type,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. Float32</a:t>
            </a:r>
            <a:r>
              <a:rPr lang="ko-KR" altLang="en-US" dirty="0" smtClean="0"/>
              <a:t>로 생성하면</a:t>
            </a:r>
            <a:r>
              <a:rPr lang="en-US" altLang="ko-KR" dirty="0" smtClean="0"/>
              <a:t>, .</a:t>
            </a:r>
            <a:r>
              <a:rPr lang="ko-KR" altLang="en-US" dirty="0" smtClean="0"/>
              <a:t>이 붙어있다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31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0~49</a:t>
            </a:r>
            <a:r>
              <a:rPr lang="ko-KR" altLang="en-US" dirty="0" smtClean="0"/>
              <a:t>까지의 원소가 저장된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5</a:t>
            </a:r>
            <a:r>
              <a:rPr lang="ko-KR" altLang="en-US" dirty="0" smtClean="0"/>
              <a:t>열의 배열</a:t>
            </a:r>
            <a:endParaRPr lang="en-US" altLang="ko-KR" dirty="0" smtClean="0"/>
          </a:p>
          <a:p>
            <a:r>
              <a:rPr lang="en-US" altLang="ko-KR" dirty="0" smtClean="0"/>
              <a:t>A[0]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행을 의미</a:t>
            </a:r>
            <a:r>
              <a:rPr lang="en-US" altLang="ko-KR" dirty="0" smtClean="0"/>
              <a:t>. 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0~2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열을 모두 의미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마지막 숫자는 </a:t>
            </a:r>
            <a:r>
              <a:rPr lang="ko-KR" altLang="en-US" dirty="0" err="1" smtClean="0"/>
              <a:t>포함되지않음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044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2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환경설정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앞으로 사용하게 될 기초적인 함수들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35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연산은 모두 대상이 배열이 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모든 요소에 대해 계산한다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78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예제는 뒤에서 한번에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6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 개의 그래프가 필요하다는 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말 그대로 그래프가 하나면 범례가 의미 없으니까 여러 개의 그래프를 그린 뒤 사용해야한다는 뜻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반드시 </a:t>
            </a:r>
            <a:r>
              <a:rPr lang="en-US" altLang="ko-KR" baseline="0" dirty="0" smtClean="0"/>
              <a:t>[]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묶어줘야함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err="1" smtClean="0"/>
              <a:t>Plt.plot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등으로 여러 개를 </a:t>
            </a:r>
            <a:r>
              <a:rPr lang="ko-KR" altLang="en-US" baseline="0" dirty="0" err="1" smtClean="0"/>
              <a:t>그려줘야한다는것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5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조건은 </a:t>
            </a:r>
            <a:r>
              <a:rPr lang="en-US" altLang="ko-KR" baseline="0" dirty="0" err="1" smtClean="0"/>
              <a:t>a,b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0~1</a:t>
            </a:r>
            <a:r>
              <a:rPr lang="ko-KR" altLang="en-US" baseline="0" dirty="0" smtClean="0"/>
              <a:t>까지 </a:t>
            </a:r>
            <a:r>
              <a:rPr lang="en-US" altLang="ko-KR" baseline="0" dirty="0" smtClean="0"/>
              <a:t>0.1</a:t>
            </a:r>
            <a:r>
              <a:rPr lang="ko-KR" altLang="en-US" baseline="0" dirty="0" smtClean="0"/>
              <a:t>간격의 수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C,d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0~1</a:t>
            </a:r>
            <a:r>
              <a:rPr lang="ko-KR" altLang="en-US" baseline="0" dirty="0" smtClean="0"/>
              <a:t>까지의 </a:t>
            </a:r>
            <a:r>
              <a:rPr lang="ko-KR" altLang="en-US" baseline="0" dirty="0" err="1" smtClean="0"/>
              <a:t>난수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</a:t>
            </a:r>
            <a:r>
              <a:rPr lang="ko-KR" altLang="en-US" baseline="0" dirty="0" smtClean="0"/>
              <a:t>개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좌측이 </a:t>
            </a:r>
            <a:r>
              <a:rPr lang="en-US" altLang="ko-KR" baseline="0" dirty="0" err="1" smtClean="0"/>
              <a:t>plt.plot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a,b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우측이 </a:t>
            </a:r>
            <a:r>
              <a:rPr lang="en-US" altLang="ko-KR" baseline="0" dirty="0" err="1" smtClean="0"/>
              <a:t>plt.scatter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c,d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각각 </a:t>
            </a:r>
            <a:r>
              <a:rPr lang="en-US" altLang="ko-KR" baseline="0" dirty="0" smtClean="0"/>
              <a:t>title</a:t>
            </a:r>
            <a:r>
              <a:rPr lang="ko-KR" altLang="en-US" baseline="0" dirty="0" smtClean="0"/>
              <a:t>을 붙여주고</a:t>
            </a:r>
            <a:r>
              <a:rPr lang="en-US" altLang="ko-KR" baseline="0" dirty="0" smtClean="0"/>
              <a:t>, x</a:t>
            </a:r>
            <a:r>
              <a:rPr lang="ko-KR" altLang="en-US" baseline="0" dirty="0" smtClean="0"/>
              <a:t>축 이름은 </a:t>
            </a:r>
            <a:r>
              <a:rPr lang="en-US" altLang="ko-KR" baseline="0" dirty="0" smtClean="0"/>
              <a:t>0to1 x.</a:t>
            </a:r>
          </a:p>
          <a:p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축 이름은 </a:t>
            </a:r>
            <a:r>
              <a:rPr lang="en-US" altLang="ko-KR" baseline="0" dirty="0" smtClean="0"/>
              <a:t>0to1 y</a:t>
            </a:r>
            <a:r>
              <a:rPr lang="ko-KR" altLang="en-US" baseline="0" dirty="0" smtClean="0"/>
              <a:t>로 붙여준 것을 확인 할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77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좌측 코드의 결과 값이 우측 그래프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좌측 상단에 범례까지 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색이 같은 색으로 </a:t>
            </a:r>
            <a:r>
              <a:rPr lang="ko-KR" altLang="en-US" dirty="0" err="1" smtClean="0"/>
              <a:t>나오는건</a:t>
            </a:r>
            <a:r>
              <a:rPr lang="ko-KR" altLang="en-US" dirty="0" smtClean="0"/>
              <a:t> 서로 다른 유형의 그래프이기</a:t>
            </a:r>
            <a:r>
              <a:rPr lang="ko-KR" altLang="en-US" baseline="0" dirty="0" smtClean="0"/>
              <a:t> 때문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다음이 이제 진짜 마지막 </a:t>
            </a:r>
            <a:r>
              <a:rPr lang="en-US" altLang="ko-KR" baseline="0" dirty="0" err="1" smtClean="0"/>
              <a:t>OpenCV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간단하게 설명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87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이제 진짜 </a:t>
            </a:r>
            <a:r>
              <a:rPr lang="en-US" altLang="ko-KR" baseline="0" dirty="0" err="1" smtClean="0"/>
              <a:t>OpenCV</a:t>
            </a:r>
            <a:r>
              <a:rPr lang="ko-KR" altLang="en-US" baseline="0" dirty="0" smtClean="0"/>
              <a:t>로 다시 돌아와서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아주 간단한 </a:t>
            </a:r>
            <a:r>
              <a:rPr lang="en-US" altLang="ko-KR" baseline="0" dirty="0" smtClean="0"/>
              <a:t>Image read/ write / show</a:t>
            </a:r>
            <a:r>
              <a:rPr lang="ko-KR" altLang="en-US" baseline="0" dirty="0" smtClean="0"/>
              <a:t>만 설명하고 끝냄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Grayscale</a:t>
            </a:r>
            <a:r>
              <a:rPr lang="ko-KR" altLang="en-US" baseline="0" dirty="0" smtClean="0"/>
              <a:t>은 흑백이 아니다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기본적으로 흑백 이미지로 나타나지만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rgb</a:t>
            </a:r>
            <a:r>
              <a:rPr lang="ko-KR" altLang="en-US" baseline="0" dirty="0" smtClean="0"/>
              <a:t>값을 이용해 흑백으로 바꾼 흑백 이미지와는 다르다</a:t>
            </a:r>
            <a:r>
              <a:rPr lang="en-US" altLang="ko-KR" baseline="0" dirty="0" smtClean="0"/>
              <a:t>. Pixel</a:t>
            </a:r>
            <a:r>
              <a:rPr lang="ko-KR" altLang="en-US" baseline="0" dirty="0" smtClean="0"/>
              <a:t>이 가진 값이 </a:t>
            </a:r>
            <a:r>
              <a:rPr lang="en-US" altLang="ko-KR" baseline="0" dirty="0" err="1" smtClean="0"/>
              <a:t>Graylevel</a:t>
            </a:r>
            <a:r>
              <a:rPr lang="ko-KR" altLang="en-US" baseline="0" dirty="0" smtClean="0"/>
              <a:t>이라는 하나의 값을 </a:t>
            </a:r>
            <a:r>
              <a:rPr lang="ko-KR" altLang="en-US" baseline="0" dirty="0" err="1" smtClean="0"/>
              <a:t>가진것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Python </a:t>
            </a:r>
            <a:r>
              <a:rPr lang="en-US" altLang="ko-KR" baseline="0" dirty="0" err="1" smtClean="0"/>
              <a:t>opencv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RGB </a:t>
            </a:r>
            <a:r>
              <a:rPr lang="ko-KR" altLang="en-US" baseline="0" dirty="0" smtClean="0"/>
              <a:t>컬러가 아니라 </a:t>
            </a:r>
            <a:r>
              <a:rPr lang="en-US" altLang="ko-KR" baseline="0" dirty="0" smtClean="0"/>
              <a:t>BGR</a:t>
            </a:r>
            <a:r>
              <a:rPr lang="ko-KR" altLang="en-US" baseline="0" dirty="0" smtClean="0"/>
              <a:t>순서로 컬러를 매긴다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UNCHANGED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COLOR</a:t>
            </a:r>
            <a:r>
              <a:rPr lang="ko-KR" altLang="en-US" baseline="0" dirty="0" smtClean="0"/>
              <a:t>의 차이는 </a:t>
            </a:r>
            <a:r>
              <a:rPr lang="en-US" altLang="ko-KR" baseline="0" dirty="0" smtClean="0"/>
              <a:t>PNG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JPEG</a:t>
            </a:r>
            <a:r>
              <a:rPr lang="ko-KR" altLang="en-US" baseline="0" dirty="0" smtClean="0"/>
              <a:t> 압축 </a:t>
            </a:r>
            <a:r>
              <a:rPr lang="ko-KR" altLang="en-US" baseline="0" dirty="0" err="1" smtClean="0"/>
              <a:t>방식차이와</a:t>
            </a:r>
            <a:r>
              <a:rPr lang="ko-KR" altLang="en-US" baseline="0" dirty="0" smtClean="0"/>
              <a:t> 비슷하다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투명부분의</a:t>
            </a:r>
            <a:r>
              <a:rPr lang="ko-KR" altLang="en-US" baseline="0" dirty="0" smtClean="0"/>
              <a:t> 유지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손실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채널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개더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35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상대경로도</a:t>
            </a:r>
            <a:r>
              <a:rPr lang="ko-KR" altLang="en-US" baseline="0" dirty="0" smtClean="0"/>
              <a:t> 되고 </a:t>
            </a:r>
            <a:r>
              <a:rPr lang="ko-KR" altLang="en-US" baseline="0" dirty="0" err="1" smtClean="0"/>
              <a:t>절대경로도</a:t>
            </a:r>
            <a:r>
              <a:rPr lang="ko-KR" altLang="en-US" baseline="0" dirty="0" smtClean="0"/>
              <a:t> 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상대경로는</a:t>
            </a:r>
            <a:r>
              <a:rPr lang="ko-KR" altLang="en-US" baseline="0" dirty="0" smtClean="0"/>
              <a:t> 알고있듯이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파일이 있는 경로 기준으로 시작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waitKey</a:t>
            </a:r>
            <a:r>
              <a:rPr lang="ko-KR" altLang="en-US" baseline="0" dirty="0" smtClean="0"/>
              <a:t>를 안써주면 </a:t>
            </a:r>
            <a:r>
              <a:rPr lang="ko-KR" altLang="en-US" baseline="0" dirty="0" err="1" smtClean="0"/>
              <a:t>윈도우창이</a:t>
            </a:r>
            <a:r>
              <a:rPr lang="ko-KR" altLang="en-US" baseline="0" dirty="0" smtClean="0"/>
              <a:t> 켜졌다가 바로 꺼짐</a:t>
            </a:r>
            <a:r>
              <a:rPr lang="en-US" altLang="ko-KR" baseline="0" dirty="0" smtClean="0"/>
              <a:t>. A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을 쓰거나 아무것도 안쓰면 입력까지 대기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보이는 원본 이미지를 </a:t>
            </a:r>
            <a:r>
              <a:rPr lang="en-US" altLang="ko-KR" baseline="0" dirty="0" smtClean="0"/>
              <a:t>Grayscale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read</a:t>
            </a:r>
            <a:r>
              <a:rPr lang="ko-KR" altLang="en-US" baseline="0" dirty="0" smtClean="0"/>
              <a:t>해서 보여주고 </a:t>
            </a:r>
            <a:r>
              <a:rPr lang="ko-KR" altLang="en-US" baseline="0" dirty="0" err="1" smtClean="0"/>
              <a:t>저장할거임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42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컬러 이미지를 </a:t>
            </a:r>
            <a:r>
              <a:rPr lang="en-US" altLang="ko-KR" baseline="0" dirty="0" smtClean="0"/>
              <a:t>grayscale</a:t>
            </a:r>
            <a:r>
              <a:rPr lang="ko-KR" altLang="en-US" baseline="0" dirty="0" smtClean="0"/>
              <a:t>로 읽어서 </a:t>
            </a:r>
            <a:r>
              <a:rPr lang="en-US" altLang="ko-KR" baseline="0" dirty="0" smtClean="0"/>
              <a:t>show</a:t>
            </a:r>
            <a:r>
              <a:rPr lang="ko-KR" altLang="en-US" baseline="0" dirty="0" err="1" smtClean="0"/>
              <a:t>해준게</a:t>
            </a:r>
            <a:r>
              <a:rPr lang="ko-KR" altLang="en-US" baseline="0" dirty="0" smtClean="0"/>
              <a:t> 왼쪽 창</a:t>
            </a:r>
            <a:endParaRPr lang="en-US" altLang="ko-KR" baseline="0" dirty="0" smtClean="0"/>
          </a:p>
          <a:p>
            <a:r>
              <a:rPr lang="ko-KR" altLang="en-US" baseline="0" dirty="0" smtClean="0"/>
              <a:t>오른쪽은 지정해 준 이미지로 저장 된 </a:t>
            </a:r>
            <a:r>
              <a:rPr lang="en-US" altLang="ko-KR" baseline="0" dirty="0" smtClean="0"/>
              <a:t>grayscale</a:t>
            </a:r>
            <a:r>
              <a:rPr lang="ko-KR" altLang="en-US" baseline="0" dirty="0" smtClean="0"/>
              <a:t>이미지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50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cvtColor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Color type</a:t>
            </a:r>
            <a:r>
              <a:rPr lang="ko-KR" altLang="en-US" baseline="0" dirty="0" smtClean="0"/>
              <a:t>을 변경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Shape</a:t>
            </a:r>
            <a:r>
              <a:rPr lang="ko-KR" altLang="en-US" baseline="0" dirty="0" smtClean="0"/>
              <a:t>는 행 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열 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채널 을 반환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94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코드를 확인</a:t>
            </a:r>
            <a:r>
              <a:rPr lang="en-US" altLang="ko-KR" baseline="0" dirty="0" smtClean="0"/>
              <a:t>. Gray</a:t>
            </a:r>
            <a:r>
              <a:rPr lang="ko-KR" altLang="en-US" baseline="0" dirty="0" smtClean="0"/>
              <a:t>로 읽기 </a:t>
            </a:r>
            <a:r>
              <a:rPr lang="en-US" altLang="ko-KR" baseline="0" dirty="0" smtClean="0"/>
              <a:t>-&gt; BGR</a:t>
            </a:r>
            <a:r>
              <a:rPr lang="ko-KR" altLang="en-US" baseline="0" dirty="0" smtClean="0"/>
              <a:t>로 변환 </a:t>
            </a:r>
            <a:r>
              <a:rPr lang="en-US" altLang="ko-KR" baseline="0" dirty="0" smtClean="0"/>
              <a:t>-&gt; 100:400 </a:t>
            </a:r>
            <a:r>
              <a:rPr lang="ko-KR" altLang="en-US" baseline="0" dirty="0" smtClean="0"/>
              <a:t>행</a:t>
            </a:r>
            <a:r>
              <a:rPr lang="en-US" altLang="ko-KR" baseline="0" dirty="0" smtClean="0"/>
              <a:t>, 200:400</a:t>
            </a:r>
            <a:r>
              <a:rPr lang="ko-KR" altLang="en-US" baseline="0" dirty="0" smtClean="0"/>
              <a:t>열 이미지 잘라내기</a:t>
            </a:r>
            <a:r>
              <a:rPr lang="en-US" altLang="ko-KR" baseline="0" dirty="0" smtClean="0"/>
              <a:t> -&gt; Green</a:t>
            </a:r>
            <a:r>
              <a:rPr lang="ko-KR" altLang="en-US" baseline="0" dirty="0" smtClean="0"/>
              <a:t>을 모두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으로</a:t>
            </a:r>
            <a:r>
              <a:rPr lang="en-US" altLang="ko-KR" baseline="0" dirty="0" smtClean="0"/>
              <a:t> -&gt; </a:t>
            </a:r>
            <a:r>
              <a:rPr lang="en-US" altLang="ko-KR" baseline="0" dirty="0" err="1" smtClean="0"/>
              <a:t>imshow</a:t>
            </a:r>
            <a:endParaRPr lang="en-US" altLang="ko-KR" baseline="0" dirty="0" smtClean="0"/>
          </a:p>
          <a:p>
            <a:r>
              <a:rPr lang="en-US" altLang="ko-KR" baseline="0" dirty="0" smtClean="0"/>
              <a:t>why? Gray2bgr image</a:t>
            </a:r>
            <a:r>
              <a:rPr lang="ko-KR" altLang="en-US" baseline="0" dirty="0" smtClean="0"/>
              <a:t>가 여전히 회색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단순히 저 회색이라는 색을 </a:t>
            </a:r>
            <a:r>
              <a:rPr lang="en-US" altLang="ko-KR" baseline="0" dirty="0" err="1" smtClean="0"/>
              <a:t>bgr</a:t>
            </a:r>
            <a:r>
              <a:rPr lang="ko-KR" altLang="en-US" baseline="0" dirty="0" smtClean="0"/>
              <a:t>값으로 표현 한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원래의 </a:t>
            </a:r>
            <a:r>
              <a:rPr lang="en-US" altLang="ko-KR" baseline="0" dirty="0" smtClean="0"/>
              <a:t>RGB</a:t>
            </a:r>
            <a:r>
              <a:rPr lang="ko-KR" altLang="en-US" baseline="0" dirty="0" smtClean="0"/>
              <a:t>값이 없음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영상처리 관련</a:t>
            </a:r>
            <a:endParaRPr lang="en-US" altLang="ko-KR" dirty="0" smtClean="0"/>
          </a:p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배열 행렬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숫자 관련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Matplotlib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Plot( </a:t>
            </a:r>
            <a:r>
              <a:rPr lang="ko-KR" altLang="en-US" baseline="0" dirty="0" err="1" smtClean="0"/>
              <a:t>좌표평면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 관련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으로</a:t>
            </a:r>
            <a:r>
              <a:rPr lang="ko-KR" altLang="en-US" baseline="0" dirty="0" smtClean="0"/>
              <a:t> 사용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04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YUV </a:t>
            </a:r>
            <a:r>
              <a:rPr lang="ko-KR" altLang="en-US" baseline="0" dirty="0" smtClean="0"/>
              <a:t>컬러 변환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교수님 </a:t>
            </a:r>
            <a:r>
              <a:rPr lang="en-US" altLang="ko-KR" baseline="0" dirty="0" smtClean="0"/>
              <a:t>PPT</a:t>
            </a:r>
            <a:r>
              <a:rPr lang="ko-KR" altLang="en-US" baseline="0" dirty="0" smtClean="0"/>
              <a:t>에 나온 식 고대로 입력해서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넣기만 했음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Luminance</a:t>
            </a:r>
            <a:r>
              <a:rPr lang="ko-KR" altLang="en-US" baseline="0" dirty="0" smtClean="0"/>
              <a:t>는 휘도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광도</a:t>
            </a:r>
            <a:r>
              <a:rPr lang="en-US" altLang="ko-KR" baseline="0" dirty="0" smtClean="0"/>
              <a:t>) Blue chrominance</a:t>
            </a:r>
            <a:r>
              <a:rPr lang="ko-KR" altLang="en-US" baseline="0" dirty="0" smtClean="0"/>
              <a:t>는 청색 </a:t>
            </a:r>
            <a:r>
              <a:rPr lang="ko-KR" altLang="en-US" baseline="0" dirty="0" err="1" smtClean="0"/>
              <a:t>색차</a:t>
            </a:r>
            <a:r>
              <a:rPr lang="en-US" altLang="ko-KR" baseline="0" dirty="0" smtClean="0"/>
              <a:t>, Red chrominance</a:t>
            </a:r>
            <a:r>
              <a:rPr lang="ko-KR" altLang="en-US" baseline="0" dirty="0" smtClean="0"/>
              <a:t>는 적색 </a:t>
            </a:r>
            <a:r>
              <a:rPr lang="ko-KR" altLang="en-US" baseline="0" dirty="0" err="1" smtClean="0"/>
              <a:t>색차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U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Blue – luminance, V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Red – luminance </a:t>
            </a:r>
            <a:r>
              <a:rPr lang="ko-KR" altLang="en-US" baseline="0" dirty="0" smtClean="0"/>
              <a:t>출력 방식이 달라서 이상한 색으로 나오는 것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흑백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컬러 </a:t>
            </a:r>
            <a:r>
              <a:rPr lang="en-US" altLang="ko-KR" baseline="0" dirty="0" smtClean="0"/>
              <a:t>TV</a:t>
            </a:r>
            <a:r>
              <a:rPr lang="ko-KR" altLang="en-US" baseline="0" dirty="0" smtClean="0"/>
              <a:t>로 넘어가면서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 신호로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컬러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흑백 둘다 되는게 필요해서 만들어졌다는 </a:t>
            </a:r>
            <a:r>
              <a:rPr lang="ko-KR" altLang="en-US" baseline="0" dirty="0" err="1" smtClean="0"/>
              <a:t>얘기가있음</a:t>
            </a:r>
            <a:r>
              <a:rPr lang="en-US" altLang="ko-KR" baseline="0" dirty="0" smtClean="0"/>
              <a:t>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53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분리해서 보면 이렇게 된다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Lab</a:t>
            </a:r>
            <a:r>
              <a:rPr lang="ko-KR" altLang="en-US" baseline="0" dirty="0" smtClean="0"/>
              <a:t> 변환은 </a:t>
            </a:r>
            <a:r>
              <a:rPr lang="en-US" altLang="ko-KR" baseline="0" dirty="0" smtClean="0"/>
              <a:t>BGR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XYZ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XYZ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LAB</a:t>
            </a:r>
            <a:r>
              <a:rPr lang="ko-KR" altLang="en-US" baseline="0" dirty="0" smtClean="0"/>
              <a:t>로 바꿔야하는데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XYZ </a:t>
            </a:r>
            <a:r>
              <a:rPr lang="ko-KR" altLang="en-US" baseline="0" dirty="0" smtClean="0"/>
              <a:t>변환하는게 여러 조건에 따라 다 달라져서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일부러 </a:t>
            </a:r>
            <a:r>
              <a:rPr lang="ko-KR" altLang="en-US" baseline="0" dirty="0" err="1" smtClean="0"/>
              <a:t>안넣음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이걸 꼭 보고싶다면 다음 수업시간에 추가함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735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75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05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28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963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이상의 값으로 나누면 </a:t>
            </a:r>
            <a:r>
              <a:rPr lang="en-US" altLang="ko-KR" baseline="0" dirty="0" smtClean="0"/>
              <a:t>overflow</a:t>
            </a:r>
            <a:r>
              <a:rPr lang="ko-KR" altLang="en-US" baseline="0" dirty="0" err="1" smtClean="0"/>
              <a:t>안생기고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양수로 나눈 이상 </a:t>
            </a:r>
            <a:r>
              <a:rPr lang="en-US" altLang="ko-KR" baseline="0" dirty="0" smtClean="0"/>
              <a:t>–</a:t>
            </a:r>
            <a:r>
              <a:rPr lang="ko-KR" altLang="en-US" baseline="0" dirty="0" smtClean="0"/>
              <a:t>로 떨어지지 않아서 </a:t>
            </a:r>
            <a:r>
              <a:rPr lang="en-US" altLang="ko-KR" baseline="0" dirty="0" smtClean="0"/>
              <a:t>underflow</a:t>
            </a:r>
            <a:r>
              <a:rPr lang="ko-KR" altLang="en-US" baseline="0" dirty="0" err="1" smtClean="0"/>
              <a:t>안생김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동일한 결과</a:t>
            </a:r>
            <a:r>
              <a:rPr lang="en-US" altLang="ko-KR" baseline="0" dirty="0" smtClean="0"/>
              <a:t>. (datatype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변경해줘야함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값이 소수점이 나오면 자동으로 버림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68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Pow</a:t>
            </a:r>
            <a:r>
              <a:rPr lang="ko-KR" altLang="en-US" baseline="0" dirty="0" smtClean="0"/>
              <a:t>를 수행할 때</a:t>
            </a:r>
            <a:r>
              <a:rPr lang="en-US" altLang="ko-KR" baseline="0" dirty="0" smtClean="0"/>
              <a:t>, uint8</a:t>
            </a:r>
            <a:r>
              <a:rPr lang="ko-KR" altLang="en-US" baseline="0" dirty="0" smtClean="0"/>
              <a:t>은 값이 </a:t>
            </a:r>
            <a:r>
              <a:rPr lang="en-US" altLang="ko-KR" baseline="0" dirty="0" smtClean="0"/>
              <a:t>255</a:t>
            </a:r>
            <a:r>
              <a:rPr lang="ko-KR" altLang="en-US" baseline="0" dirty="0" smtClean="0"/>
              <a:t>가 최대 </a:t>
            </a:r>
            <a:r>
              <a:rPr lang="en-US" altLang="ko-KR" baseline="0" dirty="0" smtClean="0"/>
              <a:t>=&gt; </a:t>
            </a:r>
            <a:r>
              <a:rPr lang="ko-KR" altLang="en-US" baseline="0" dirty="0" err="1" smtClean="0"/>
              <a:t>제곱된</a:t>
            </a:r>
            <a:r>
              <a:rPr lang="ko-KR" altLang="en-US" baseline="0" dirty="0" smtClean="0"/>
              <a:t> 많은 값들이 </a:t>
            </a:r>
            <a:r>
              <a:rPr lang="en-US" altLang="ko-KR" baseline="0" dirty="0" smtClean="0"/>
              <a:t>255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퉁침</a:t>
            </a:r>
            <a:endParaRPr lang="en-US" altLang="ko-KR" baseline="0" dirty="0" smtClean="0"/>
          </a:p>
          <a:p>
            <a:r>
              <a:rPr lang="ko-KR" altLang="en-US" baseline="0" dirty="0" smtClean="0"/>
              <a:t>결과도 이상하게 나올 수 밖에 없음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0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곡선</a:t>
            </a:r>
            <a:r>
              <a:rPr lang="en-US" altLang="ko-KR" baseline="0" dirty="0" smtClean="0"/>
              <a:t>, non-linear</a:t>
            </a:r>
          </a:p>
          <a:p>
            <a:r>
              <a:rPr lang="ko-KR" altLang="en-US" baseline="0" dirty="0" smtClean="0"/>
              <a:t>이 수식 따라서 </a:t>
            </a:r>
            <a:r>
              <a:rPr lang="en-US" altLang="ko-KR" baseline="0" dirty="0" smtClean="0"/>
              <a:t>non-linear raise contrast</a:t>
            </a:r>
            <a:r>
              <a:rPr lang="ko-KR" altLang="en-US" baseline="0" dirty="0" smtClean="0"/>
              <a:t>수행했음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전체적으로 값은 원래 값보다 작아지지만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낮은값과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높은값의</a:t>
            </a:r>
            <a:r>
              <a:rPr lang="ko-KR" altLang="en-US" baseline="0" dirty="0" smtClean="0"/>
              <a:t> 차이가 더 커진다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대비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55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Uint8</a:t>
            </a:r>
            <a:r>
              <a:rPr lang="ko-KR" altLang="en-US" baseline="0" dirty="0" smtClean="0"/>
              <a:t>로는 아예 </a:t>
            </a:r>
            <a:r>
              <a:rPr lang="ko-KR" altLang="en-US" baseline="0" dirty="0" err="1" smtClean="0"/>
              <a:t>연산자체가</a:t>
            </a:r>
            <a:r>
              <a:rPr lang="ko-KR" altLang="en-US" baseline="0" dirty="0" smtClean="0"/>
              <a:t> 안된다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Why? Cv2.pow</a:t>
            </a:r>
            <a:r>
              <a:rPr lang="ko-KR" altLang="en-US" baseline="0" dirty="0" smtClean="0"/>
              <a:t>는 같은 </a:t>
            </a:r>
            <a:r>
              <a:rPr lang="ko-KR" altLang="en-US" baseline="0" dirty="0" err="1" smtClean="0"/>
              <a:t>자료형인</a:t>
            </a:r>
            <a:r>
              <a:rPr lang="ko-KR" altLang="en-US" baseline="0" dirty="0" smtClean="0"/>
              <a:t> 경우만 연산이 가능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7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실습실에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이 설치 되어 있는지 물어보고 해당 부분 진행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Installer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 다운로드 되면 그때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다음 </a:t>
            </a:r>
            <a:r>
              <a:rPr lang="en-US" altLang="ko-KR" baseline="0" dirty="0" smtClean="0"/>
              <a:t>PPT </a:t>
            </a:r>
            <a:r>
              <a:rPr lang="ko-KR" altLang="en-US" baseline="0" dirty="0" smtClean="0"/>
              <a:t>진행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71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수식 따라서 </a:t>
            </a:r>
            <a:r>
              <a:rPr lang="en-US" altLang="ko-KR" baseline="0" dirty="0" smtClean="0"/>
              <a:t>non-linear lower contrast </a:t>
            </a:r>
            <a:r>
              <a:rPr lang="ko-KR" altLang="en-US" baseline="0" dirty="0" smtClean="0"/>
              <a:t>수행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전체적으로 원래의 값보다 커지나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작았던 값의 </a:t>
            </a:r>
            <a:r>
              <a:rPr lang="ko-KR" altLang="en-US" baseline="0" dirty="0" err="1" smtClean="0"/>
              <a:t>증가량이</a:t>
            </a:r>
            <a:r>
              <a:rPr lang="ko-KR" altLang="en-US" baseline="0" dirty="0" smtClean="0"/>
              <a:t> 더 크기 때문에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값의 차이는 줄어든다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대비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101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영상의 품질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얼마나 기존 함수와 유사한 결과가 나오는가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48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다른이름으로</a:t>
            </a:r>
            <a:r>
              <a:rPr lang="ko-KR" altLang="en-US" baseline="0" dirty="0" smtClean="0"/>
              <a:t> 저장하면 </a:t>
            </a:r>
            <a:r>
              <a:rPr lang="en-US" altLang="ko-KR" baseline="0" dirty="0" smtClean="0"/>
              <a:t>pdf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저장할수있음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참고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37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점수표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793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위와 같이 구현</a:t>
            </a:r>
            <a:endParaRPr lang="en-US" altLang="ko-KR" baseline="0" dirty="0" smtClean="0"/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 주의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계산 후 값이 소수점이 나오는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cv2.imshow()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하게 되면 정상적으로 출력이 되지 않는다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grayscale =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grayscale.astype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(np.uint8)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datatype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변경하는 방법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datatype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np.uint8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배열을 생성하고 값을 저장하는 방법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가지가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5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다운 받은 파일로 설치 진행하라고 얘기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Add</a:t>
            </a:r>
            <a:r>
              <a:rPr lang="en-US" altLang="ko-KR" baseline="0" dirty="0" smtClean="0"/>
              <a:t> Python 3.7 to PATH </a:t>
            </a:r>
            <a:r>
              <a:rPr lang="ko-KR" altLang="en-US" baseline="0" dirty="0" smtClean="0"/>
              <a:t>못 누른 사람 발생시</a:t>
            </a:r>
            <a:endParaRPr lang="en-US" altLang="ko-KR" baseline="0" dirty="0" smtClean="0"/>
          </a:p>
          <a:p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내 </a:t>
            </a:r>
            <a:r>
              <a:rPr lang="en-US" altLang="ko-KR" baseline="0" dirty="0" smtClean="0"/>
              <a:t>PC </a:t>
            </a:r>
            <a:r>
              <a:rPr lang="ko-KR" altLang="en-US" baseline="0" dirty="0" err="1" smtClean="0"/>
              <a:t>우클릭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속성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고급 시스템 설정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환경변수 </a:t>
            </a:r>
            <a:r>
              <a:rPr lang="en-US" altLang="ko-KR" baseline="0" dirty="0" smtClean="0"/>
              <a:t>– Path - C:\Users\”</a:t>
            </a:r>
            <a:r>
              <a:rPr lang="ko-KR" altLang="en-US" baseline="0" dirty="0" smtClean="0"/>
              <a:t>사용자</a:t>
            </a:r>
            <a:r>
              <a:rPr lang="en-US" altLang="ko-KR" baseline="0" dirty="0" smtClean="0"/>
              <a:t>Name”\</a:t>
            </a:r>
            <a:r>
              <a:rPr lang="en-US" altLang="ko-KR" baseline="0" dirty="0" err="1" smtClean="0"/>
              <a:t>AppData</a:t>
            </a:r>
            <a:r>
              <a:rPr lang="en-US" altLang="ko-KR" baseline="0" dirty="0" smtClean="0"/>
              <a:t>\Local\Programs\Python\Python37\ </a:t>
            </a:r>
            <a:r>
              <a:rPr lang="ko-KR" altLang="en-US" baseline="0" dirty="0" smtClean="0"/>
              <a:t>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HKEY_LOCAL_MACHINE\SYSTEM\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CurrentControlSet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\Control\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위치에서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LongPathsEnabled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찾아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로 수정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사실 굳이 여기선 필요 없음 혹시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모르니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55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명령어에 다음과 같은 화면이 출력되면 정상 설치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찾지 못하면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baseline="0" dirty="0" smtClean="0"/>
              <a:t>C:\Users\”</a:t>
            </a:r>
            <a:r>
              <a:rPr lang="ko-KR" altLang="en-US" baseline="0" dirty="0" smtClean="0"/>
              <a:t>사용자</a:t>
            </a:r>
            <a:r>
              <a:rPr lang="en-US" altLang="ko-KR" baseline="0" dirty="0" smtClean="0"/>
              <a:t>Name”\</a:t>
            </a:r>
            <a:r>
              <a:rPr lang="en-US" altLang="ko-KR" baseline="0" dirty="0" err="1" smtClean="0"/>
              <a:t>AppData</a:t>
            </a:r>
            <a:r>
              <a:rPr lang="en-US" altLang="ko-KR" baseline="0" dirty="0" smtClean="0"/>
              <a:t>\Local\Programs\Python\Python37\ </a:t>
            </a:r>
            <a:r>
              <a:rPr lang="ko-KR" altLang="en-US" baseline="0" dirty="0" smtClean="0"/>
              <a:t>확인해보고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숨김해제</a:t>
            </a:r>
            <a:r>
              <a:rPr lang="ko-KR" altLang="en-US" baseline="0" dirty="0" smtClean="0"/>
              <a:t> 해야함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존재하면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환경변수 추가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외에는 </a:t>
            </a:r>
            <a:r>
              <a:rPr lang="ko-KR" altLang="en-US" baseline="0" dirty="0" err="1" smtClean="0"/>
              <a:t>정상설치</a:t>
            </a:r>
            <a:r>
              <a:rPr lang="en-US" altLang="ko-KR" baseline="0" dirty="0" smtClean="0"/>
              <a:t>X -&gt; </a:t>
            </a:r>
            <a:r>
              <a:rPr lang="ko-KR" altLang="en-US" baseline="0" dirty="0" smtClean="0"/>
              <a:t>재설치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4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회사에서 만든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저기 사이트 들어가서 다운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여기도 똑같이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installer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 될 때까지 대기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 다운로드 된 상태가 확인되면 다음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3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59554" y="3771721"/>
            <a:ext cx="8224894" cy="1002891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9554" y="1"/>
            <a:ext cx="8224894" cy="3560781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37820"/>
            <a:ext cx="6858000" cy="6706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982" y="975768"/>
            <a:ext cx="8790038" cy="588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1" y="5594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6982" y="163288"/>
            <a:ext cx="8790038" cy="627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982" y="3940629"/>
            <a:ext cx="8790038" cy="608884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984173"/>
            <a:ext cx="7886700" cy="511629"/>
          </a:xfr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87516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1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982" y="975769"/>
            <a:ext cx="8790038" cy="54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2" y="1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72596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A1846-9D06-4FEA-A7ED-82305ECF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6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E04A4155-500E-4B43-990C-00B2CDBB4821}" type="datetime1">
              <a:rPr lang="ko-KR" altLang="en-US" smtClean="0"/>
              <a:pPr/>
              <a:t>2019-09-09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F445469-5EED-4876-A4A2-B7B9759161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8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-learn.cnu.ac.k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wnstlr5913@naver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920179"/>
            <a:ext cx="7772400" cy="589783"/>
          </a:xfrm>
        </p:spPr>
        <p:txBody>
          <a:bodyPr>
            <a:noAutofit/>
          </a:bodyPr>
          <a:lstStyle/>
          <a:p>
            <a:pPr latinLnBrk="0"/>
            <a:r>
              <a:rPr lang="en-US" altLang="ko-KR" sz="4800" dirty="0" smtClean="0">
                <a:latin typeface="Cambria" panose="02040503050406030204" pitchFamily="18" charset="0"/>
              </a:rPr>
              <a:t>Computer Graphics</a:t>
            </a:r>
            <a:endParaRPr lang="ko-KR" altLang="en-US" sz="4800" dirty="0">
              <a:latin typeface="Cambria" panose="020405030504060302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Cambria" panose="02040503050406030204" pitchFamily="18" charset="0"/>
              </a:rPr>
              <a:t>환경설정 및 기초</a:t>
            </a:r>
            <a:endParaRPr lang="en-US" altLang="ko-KR" dirty="0">
              <a:latin typeface="Cambria" panose="02040503050406030204" pitchFamily="18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143000" y="5308876"/>
            <a:ext cx="6858000" cy="7770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mbria" panose="02040503050406030204" pitchFamily="18" charset="0"/>
              </a:rPr>
              <a:t>Yeong Jun Koh</a:t>
            </a:r>
          </a:p>
          <a:p>
            <a:r>
              <a:rPr lang="en-US" altLang="ko-KR" sz="1600" dirty="0">
                <a:latin typeface="Cambria" panose="02040503050406030204" pitchFamily="18" charset="0"/>
              </a:rPr>
              <a:t>Department of Computer Science &amp; Engineering</a:t>
            </a:r>
          </a:p>
          <a:p>
            <a:r>
              <a:rPr lang="en-US" altLang="ko-KR" sz="1600" dirty="0" err="1">
                <a:latin typeface="Cambria" panose="02040503050406030204" pitchFamily="18" charset="0"/>
              </a:rPr>
              <a:t>Chungnam</a:t>
            </a:r>
            <a:r>
              <a:rPr lang="en-US" altLang="ko-KR" sz="1600" dirty="0">
                <a:latin typeface="Cambria" panose="02040503050406030204" pitchFamily="18" charset="0"/>
              </a:rPr>
              <a:t> National University</a:t>
            </a:r>
            <a:endParaRPr lang="ko-KR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다음과 같은 화면에서 세 가지 항목 체크 후 설치 진행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err="1" smtClean="0"/>
              <a:t>실행시</a:t>
            </a:r>
            <a:r>
              <a:rPr lang="ko-KR" altLang="en-US" dirty="0" smtClean="0"/>
              <a:t> 정책 동의 묻는 화면에서 </a:t>
            </a:r>
            <a:r>
              <a:rPr lang="en-US" altLang="ko-KR" dirty="0" smtClean="0"/>
              <a:t>I confirm </a:t>
            </a:r>
            <a:r>
              <a:rPr lang="ko-KR" altLang="en-US" dirty="0" smtClean="0"/>
              <a:t>체크 </a:t>
            </a:r>
            <a:r>
              <a:rPr lang="en-US" altLang="ko-KR" dirty="0" smtClean="0"/>
              <a:t>- Continue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718564" y="2553279"/>
            <a:ext cx="4781988" cy="3924741"/>
            <a:chOff x="2843760" y="1124680"/>
            <a:chExt cx="3528366" cy="289585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760" y="1124680"/>
              <a:ext cx="3528366" cy="289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2987780" y="2132820"/>
              <a:ext cx="1728240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88215" y="2542184"/>
              <a:ext cx="1728240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987780" y="2978794"/>
              <a:ext cx="1728240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451225" y="4659807"/>
            <a:ext cx="4160881" cy="734666"/>
            <a:chOff x="2843760" y="4797190"/>
            <a:chExt cx="4160881" cy="73466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80"/>
            <a:stretch/>
          </p:blipFill>
          <p:spPr>
            <a:xfrm>
              <a:off x="2843760" y="4797190"/>
              <a:ext cx="4160881" cy="7346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2879702" y="4941210"/>
              <a:ext cx="3132497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36120" y="5259149"/>
              <a:ext cx="576079" cy="186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9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정보제공 동의 자유롭게 체크</a:t>
            </a:r>
            <a:r>
              <a:rPr lang="en-US" altLang="ko-KR" dirty="0" smtClean="0"/>
              <a:t>. (Don’t send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Import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settings From – Do not import settings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22366" y="2559963"/>
            <a:ext cx="5036706" cy="4206617"/>
            <a:chOff x="2843760" y="1687960"/>
            <a:chExt cx="5688790" cy="47512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760" y="1687960"/>
              <a:ext cx="5688790" cy="4751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7308380" y="6165380"/>
              <a:ext cx="1080150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97527" y="2837274"/>
            <a:ext cx="2804403" cy="1173582"/>
            <a:chOff x="5597934" y="1196690"/>
            <a:chExt cx="2804403" cy="117358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934" y="1196690"/>
              <a:ext cx="2804403" cy="11735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5597934" y="1890368"/>
              <a:ext cx="1278386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938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적당한 이름으로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계속 이 </a:t>
            </a:r>
            <a:r>
              <a:rPr lang="en-US" altLang="ko-KR" dirty="0" smtClean="0"/>
              <a:t>Project</a:t>
            </a:r>
            <a:r>
              <a:rPr lang="ko-KR" altLang="en-US" dirty="0" smtClean="0"/>
              <a:t>를 사용 할 것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생성 후 </a:t>
            </a:r>
            <a:r>
              <a:rPr lang="en-US" altLang="ko-KR" dirty="0" smtClean="0"/>
              <a:t>File – Settings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376336" y="1046741"/>
            <a:ext cx="2836637" cy="5310278"/>
            <a:chOff x="2915770" y="2250754"/>
            <a:chExt cx="2088290" cy="390934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62" b="21657"/>
            <a:stretch/>
          </p:blipFill>
          <p:spPr>
            <a:xfrm>
              <a:off x="2915770" y="2276840"/>
              <a:ext cx="2088290" cy="38832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3131800" y="2250754"/>
              <a:ext cx="216030" cy="2421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31800" y="3573020"/>
              <a:ext cx="1728240" cy="144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68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Project: XX – project Interpreter – </a:t>
            </a:r>
            <a:r>
              <a:rPr lang="ko-KR" altLang="en-US" dirty="0" smtClean="0"/>
              <a:t>우측 </a:t>
            </a:r>
            <a:r>
              <a:rPr lang="en-US" altLang="ko-KR" dirty="0" smtClean="0"/>
              <a:t>+</a:t>
            </a:r>
            <a:r>
              <a:rPr lang="ko-KR" altLang="en-US" dirty="0" smtClean="0"/>
              <a:t>버튼 선택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360988" y="2231950"/>
            <a:ext cx="6336598" cy="4418696"/>
            <a:chOff x="1277860" y="1412720"/>
            <a:chExt cx="7704488" cy="537256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860" y="1412720"/>
              <a:ext cx="7704488" cy="5372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1331550" y="4365130"/>
              <a:ext cx="1584220" cy="432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678161" y="2276840"/>
              <a:ext cx="214439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85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Package</a:t>
            </a:r>
            <a:r>
              <a:rPr lang="ko-KR" altLang="en-US" dirty="0" smtClean="0"/>
              <a:t>를 검색해서 설치 할 수 있다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openCV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 가지 설치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01674" y="2506455"/>
            <a:ext cx="2734821" cy="3907246"/>
            <a:chOff x="291529" y="1226295"/>
            <a:chExt cx="1704916" cy="243581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4350" b="55053"/>
            <a:stretch/>
          </p:blipFill>
          <p:spPr>
            <a:xfrm>
              <a:off x="291529" y="1226295"/>
              <a:ext cx="1704916" cy="2435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395420" y="1484730"/>
              <a:ext cx="1152160" cy="2032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6762" y="2048010"/>
              <a:ext cx="1152160" cy="2032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52684" y="2502821"/>
            <a:ext cx="2582841" cy="3910880"/>
            <a:chOff x="6150592" y="1214161"/>
            <a:chExt cx="1660718" cy="251462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53" b="53486"/>
            <a:stretch/>
          </p:blipFill>
          <p:spPr>
            <a:xfrm>
              <a:off x="6150592" y="1214161"/>
              <a:ext cx="1660718" cy="2514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236175" y="1484730"/>
              <a:ext cx="1152160" cy="2032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225577" y="2350975"/>
              <a:ext cx="1152160" cy="2032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65328" y="2502821"/>
            <a:ext cx="2958525" cy="3910880"/>
            <a:chOff x="3242671" y="2506456"/>
            <a:chExt cx="1373621" cy="1815792"/>
          </a:xfrm>
        </p:grpSpPr>
        <p:grpSp>
          <p:nvGrpSpPr>
            <p:cNvPr id="17" name="그룹 16"/>
            <p:cNvGrpSpPr/>
            <p:nvPr/>
          </p:nvGrpSpPr>
          <p:grpSpPr>
            <a:xfrm>
              <a:off x="3242671" y="2506456"/>
              <a:ext cx="1373621" cy="1815792"/>
              <a:chOff x="3347830" y="1226296"/>
              <a:chExt cx="1827398" cy="241564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507" b="55426"/>
              <a:stretch/>
            </p:blipFill>
            <p:spPr>
              <a:xfrm>
                <a:off x="3347830" y="1226296"/>
                <a:ext cx="1827398" cy="24156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3419840" y="1501828"/>
                <a:ext cx="1152160" cy="2032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" t="68154" r="74516" b="13535"/>
            <a:stretch/>
          </p:blipFill>
          <p:spPr>
            <a:xfrm>
              <a:off x="3325523" y="2910196"/>
              <a:ext cx="1187289" cy="745924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3307817" y="3382093"/>
              <a:ext cx="821989" cy="1527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2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설치 확인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286123" y="2149749"/>
            <a:ext cx="6311709" cy="4401340"/>
            <a:chOff x="1619590" y="1484730"/>
            <a:chExt cx="7270023" cy="506960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590" y="1484730"/>
              <a:ext cx="7270023" cy="50696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3275820" y="2852920"/>
              <a:ext cx="5328740" cy="144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5820" y="3013192"/>
              <a:ext cx="5328740" cy="144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75820" y="3174606"/>
              <a:ext cx="5328740" cy="144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6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프로젝트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File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test.py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반드시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py</a:t>
            </a:r>
            <a:r>
              <a:rPr lang="en-US" altLang="ko-KR" dirty="0"/>
              <a:t> 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다음 코드 입력 후 실행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11165" r="45663" b="56874"/>
          <a:stretch/>
        </p:blipFill>
        <p:spPr>
          <a:xfrm>
            <a:off x="1353073" y="2526422"/>
            <a:ext cx="6078500" cy="41358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7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그래프가 먼저 나타나고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검정색 화면이 나오면 정상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4" y="2257828"/>
            <a:ext cx="4483898" cy="3813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87" y="2246637"/>
            <a:ext cx="3614457" cy="382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64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/>
              <a:t>OpenCV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en-US" altLang="ko-KR" b="1" dirty="0"/>
          </a:p>
          <a:p>
            <a:pPr marL="457200" lvl="1" indent="0">
              <a:buNone/>
            </a:pPr>
            <a:r>
              <a:rPr lang="en-US" altLang="ko-KR" dirty="0" smtClean="0"/>
              <a:t>- Open source Computer Vision library</a:t>
            </a:r>
            <a:r>
              <a:rPr lang="ko-KR" altLang="en-US" dirty="0" smtClean="0"/>
              <a:t>의 약자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다양한 플랫폼을 지원하는 </a:t>
            </a:r>
            <a:r>
              <a:rPr lang="en-US" altLang="ko-KR" dirty="0" smtClean="0"/>
              <a:t>Image processing library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Python </a:t>
            </a:r>
            <a:r>
              <a:rPr lang="ko-KR" altLang="en-US" dirty="0" smtClean="0"/>
              <a:t>공식적으로 지원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  - </a:t>
            </a:r>
            <a:r>
              <a:rPr lang="ko-KR" altLang="en-US" dirty="0" smtClean="0"/>
              <a:t>공식 언어는 </a:t>
            </a:r>
            <a:r>
              <a:rPr lang="en-US" altLang="ko-KR" dirty="0" smtClean="0"/>
              <a:t>C++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강의에서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사실상의 영상 관련 라이브러리 표준</a:t>
            </a:r>
            <a:endParaRPr lang="en-US" altLang="ko-KR" dirty="0"/>
          </a:p>
          <a:p>
            <a:r>
              <a:rPr lang="ko-KR" altLang="en-US" b="1" dirty="0" smtClean="0"/>
              <a:t>패키지</a:t>
            </a:r>
            <a:endParaRPr lang="en-US" altLang="ko-KR" b="1" dirty="0" smtClean="0"/>
          </a:p>
          <a:p>
            <a:pPr marL="457200" lvl="1" indent="0">
              <a:buNone/>
            </a:pPr>
            <a:r>
              <a:rPr lang="en-US" altLang="ko-KR" b="1" dirty="0" smtClean="0"/>
              <a:t>- </a:t>
            </a:r>
            <a:r>
              <a:rPr lang="en-US" altLang="ko-KR" dirty="0" err="1" smtClean="0"/>
              <a:t>OpenCV</a:t>
            </a:r>
            <a:r>
              <a:rPr lang="ko-KR" altLang="en-US" dirty="0" smtClean="0"/>
              <a:t>와 함께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사용하게 될 라이브러리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Numpy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수학 연산을 위해 최적화된 라이브러리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Matplotlib</a:t>
            </a:r>
            <a:r>
              <a:rPr lang="en-US" altLang="ko-KR" dirty="0" smtClean="0"/>
              <a:t> : </a:t>
            </a:r>
            <a:r>
              <a:rPr lang="en-US" altLang="ko-KR" spc="-150" dirty="0" smtClean="0"/>
              <a:t>MATLAB</a:t>
            </a:r>
            <a:r>
              <a:rPr lang="ko-KR" altLang="en-US" spc="-150" dirty="0" smtClean="0"/>
              <a:t>과 유사한 그래프 표시를 지원하는 라이브러리</a:t>
            </a:r>
            <a:endParaRPr lang="en-US" altLang="ko-KR" spc="-150" dirty="0" smtClean="0"/>
          </a:p>
          <a:p>
            <a:pPr lvl="1">
              <a:buFontTx/>
              <a:buChar char="-"/>
            </a:pPr>
            <a:r>
              <a:rPr lang="en-US" altLang="ko-KR" spc="-150" dirty="0" smtClean="0"/>
              <a:t>import [</a:t>
            </a:r>
            <a:r>
              <a:rPr lang="ko-KR" altLang="en-US" spc="-150" dirty="0" err="1" smtClean="0"/>
              <a:t>패키지명</a:t>
            </a:r>
            <a:r>
              <a:rPr lang="en-US" altLang="ko-KR" spc="-150" dirty="0" smtClean="0"/>
              <a:t>] (as [</a:t>
            </a:r>
            <a:r>
              <a:rPr lang="ko-KR" altLang="en-US" spc="-150" dirty="0" err="1" smtClean="0"/>
              <a:t>참조명</a:t>
            </a:r>
            <a:r>
              <a:rPr lang="en-US" altLang="ko-KR" spc="-150" dirty="0" smtClean="0"/>
              <a:t>])</a:t>
            </a:r>
          </a:p>
          <a:p>
            <a:pPr marL="457200" lvl="1" indent="0">
              <a:buNone/>
            </a:pPr>
            <a:r>
              <a:rPr lang="en-US" altLang="ko-KR" spc="-150" dirty="0" smtClean="0"/>
              <a:t>Ex) Import cv2 , import </a:t>
            </a:r>
            <a:r>
              <a:rPr lang="en-US" altLang="ko-KR" spc="-150" dirty="0" err="1" smtClean="0"/>
              <a:t>numpy</a:t>
            </a:r>
            <a:r>
              <a:rPr lang="en-US" altLang="ko-KR" spc="-150" dirty="0" smtClean="0"/>
              <a:t> as np 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2163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a = 10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변수에 값을 정의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err="1" smtClean="0"/>
              <a:t>자료형</a:t>
            </a:r>
            <a:r>
              <a:rPr lang="ko-KR" altLang="en-US" dirty="0" smtClean="0"/>
              <a:t> 자동 지정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b="1" dirty="0" smtClean="0"/>
              <a:t>들여쓰기</a:t>
            </a:r>
            <a:r>
              <a:rPr lang="en-US" altLang="ko-KR" b="1" dirty="0" smtClean="0"/>
              <a:t>(Indent)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Python</a:t>
            </a:r>
            <a:r>
              <a:rPr lang="ko-KR" altLang="en-US" dirty="0" smtClean="0"/>
              <a:t>은 함수나 </a:t>
            </a:r>
            <a:r>
              <a:rPr lang="ko-KR" altLang="en-US" dirty="0" err="1" smtClean="0"/>
              <a:t>제어문</a:t>
            </a:r>
            <a:r>
              <a:rPr lang="ko-KR" altLang="en-US" dirty="0" smtClean="0"/>
              <a:t> 등의 범위를 들여쓰기로 구분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b="1" dirty="0" err="1" smtClean="0"/>
              <a:t>스페이스바</a:t>
            </a:r>
            <a:r>
              <a:rPr lang="en-US" altLang="ko-KR" b="1" dirty="0" smtClean="0"/>
              <a:t>x4 </a:t>
            </a:r>
            <a:r>
              <a:rPr lang="ko-KR" altLang="en-US" b="1" dirty="0" smtClean="0"/>
              <a:t>혹은 </a:t>
            </a:r>
            <a:r>
              <a:rPr lang="en-US" altLang="ko-KR" b="1" dirty="0" smtClean="0"/>
              <a:t>Tab</a:t>
            </a:r>
            <a:r>
              <a:rPr lang="ko-KR" altLang="en-US" dirty="0" smtClean="0"/>
              <a:t>을 눌러 들여쓰기를 해야한다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52" r="-1"/>
          <a:stretch/>
        </p:blipFill>
        <p:spPr>
          <a:xfrm>
            <a:off x="5203767" y="1231596"/>
            <a:ext cx="3225338" cy="1886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6" y="4250730"/>
            <a:ext cx="1673027" cy="1938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568" y="4684043"/>
            <a:ext cx="6386853" cy="1071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48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0177B-F4CA-400D-BB8D-74ECE045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소개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DFA61B-1802-40AE-A3A4-6F250EA4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과목 홈페이지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충남대학교 사이버 캠퍼스 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3"/>
              </a:rPr>
              <a:t>http://e-learn.cnu.ac.kr</a:t>
            </a:r>
            <a:r>
              <a:rPr lang="en-US" altLang="ko-KR" dirty="0" smtClean="0"/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• TA </a:t>
            </a:r>
            <a:r>
              <a:rPr lang="ko-KR" altLang="en-US" dirty="0" smtClean="0"/>
              <a:t>연락처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전준식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공학 </a:t>
            </a:r>
            <a:r>
              <a:rPr lang="en-US" altLang="ko-KR" dirty="0" smtClean="0"/>
              <a:t>5</a:t>
            </a:r>
            <a:r>
              <a:rPr lang="ko-KR" altLang="en-US" dirty="0" smtClean="0"/>
              <a:t>호관 </a:t>
            </a:r>
            <a:r>
              <a:rPr lang="en-US" altLang="ko-KR" dirty="0" smtClean="0"/>
              <a:t>506</a:t>
            </a:r>
            <a:r>
              <a:rPr lang="ko-KR" altLang="en-US" dirty="0" smtClean="0"/>
              <a:t>호 </a:t>
            </a:r>
            <a:r>
              <a:rPr lang="ko-KR" altLang="en-US" dirty="0" err="1" smtClean="0"/>
              <a:t>컴퓨터비전</a:t>
            </a:r>
            <a:r>
              <a:rPr lang="ko-KR" altLang="en-US" dirty="0" smtClean="0"/>
              <a:t> 연구실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>
                <a:hlinkClick r:id="rId4"/>
              </a:rPr>
              <a:t>wnstlr5913@naver.com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 smtClean="0"/>
              <a:t>가급적 질문은 메일로 부탁드립니다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27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주석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# </a:t>
            </a:r>
            <a:r>
              <a:rPr lang="ko-KR" altLang="en-US" dirty="0" err="1" smtClean="0"/>
              <a:t>한줄</a:t>
            </a:r>
            <a:r>
              <a:rPr lang="ko-KR" altLang="en-US" dirty="0" smtClean="0"/>
              <a:t> 주석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‘’’</a:t>
            </a:r>
            <a:r>
              <a:rPr lang="ko-KR" altLang="en-US" dirty="0" smtClean="0"/>
              <a:t>여러 줄 주석</a:t>
            </a:r>
            <a:r>
              <a:rPr lang="en-US" altLang="ko-KR" dirty="0" smtClean="0"/>
              <a:t>‘’’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“”” </a:t>
            </a:r>
            <a:r>
              <a:rPr lang="ko-KR" altLang="en-US" dirty="0" smtClean="0"/>
              <a:t>여러 줄 주석 </a:t>
            </a:r>
            <a:r>
              <a:rPr lang="en-US" altLang="ko-KR" dirty="0" smtClean="0"/>
              <a:t>“””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17" y="1381225"/>
            <a:ext cx="2616432" cy="654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309" y="2186522"/>
            <a:ext cx="1511445" cy="1925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916" y="4263250"/>
            <a:ext cx="1531837" cy="1850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59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FBDBBC-EC62-4998-9245-BD8F1BB65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b="1" dirty="0" smtClean="0"/>
                  <a:t>주의할 산술 연산</a:t>
                </a:r>
                <a:endParaRPr lang="en-US" altLang="ko-KR" b="1" dirty="0" smtClean="0"/>
              </a:p>
              <a:p>
                <a:pPr lvl="1">
                  <a:buFontTx/>
                  <a:buChar char="-"/>
                </a:pPr>
                <a:r>
                  <a:rPr lang="en-US" altLang="ko-KR" b="1" dirty="0" smtClean="0"/>
                  <a:t>a // b</a:t>
                </a:r>
                <a:r>
                  <a:rPr lang="en-US" altLang="ko-KR" dirty="0" smtClean="0"/>
                  <a:t> : a/b</a:t>
                </a:r>
                <a:r>
                  <a:rPr lang="ko-KR" altLang="en-US" dirty="0" smtClean="0"/>
                  <a:t>의 몫</a:t>
                </a:r>
                <a:endParaRPr lang="en-US" altLang="ko-KR" dirty="0" smtClean="0"/>
              </a:p>
              <a:p>
                <a:pPr lvl="1">
                  <a:buFontTx/>
                  <a:buChar char="-"/>
                </a:pPr>
                <a:r>
                  <a:rPr lang="en-US" altLang="ko-KR" b="1" dirty="0" smtClean="0"/>
                  <a:t>a ** b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나머지는 다른 언어와 </a:t>
                </a:r>
                <a:r>
                  <a:rPr lang="ko-KR" altLang="en-US" dirty="0" err="1" smtClean="0"/>
                  <a:t>비슷</a:t>
                </a:r>
                <a:endParaRPr lang="en-US" altLang="ko-KR" dirty="0" smtClean="0"/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사칙연산 </a:t>
                </a:r>
                <a:r>
                  <a:rPr lang="en-US" altLang="ko-KR" dirty="0" smtClean="0"/>
                  <a:t>: +, -, *, /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나머지 </a:t>
                </a:r>
                <a:r>
                  <a:rPr lang="en-US" altLang="ko-KR" dirty="0" smtClean="0"/>
                  <a:t>: %</a:t>
                </a:r>
              </a:p>
              <a:p>
                <a:pPr lvl="1">
                  <a:buFontTx/>
                  <a:buChar char="-"/>
                </a:pPr>
                <a:endParaRPr lang="en-US" altLang="ko-KR" dirty="0"/>
              </a:p>
              <a:p>
                <a:r>
                  <a:rPr lang="en-US" altLang="ko-KR" b="1" dirty="0"/>
                  <a:t>input(‘message:‘)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값을 입력 받는다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입력 받은 값은 </a:t>
                </a:r>
                <a:r>
                  <a:rPr lang="en-US" altLang="ko-KR" dirty="0"/>
                  <a:t>string</a:t>
                </a:r>
                <a:r>
                  <a:rPr lang="ko-KR" altLang="en-US" dirty="0"/>
                  <a:t>으로 저장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dirty="0" smtClean="0"/>
              </a:p>
              <a:p>
                <a:pPr marL="457200" lvl="1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FBDBBC-EC62-4998-9245-BD8F1BB65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209" y="1381225"/>
            <a:ext cx="2136285" cy="194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209" y="4041297"/>
            <a:ext cx="3305957" cy="1086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92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print(a)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값을 출력한다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b="1" dirty="0" smtClean="0"/>
              <a:t>형식 지정자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Ex) </a:t>
            </a:r>
            <a:r>
              <a:rPr lang="en-US" altLang="ko-KR" dirty="0"/>
              <a:t>print('</a:t>
            </a:r>
            <a:r>
              <a:rPr lang="en-US" altLang="ko-KR" dirty="0" err="1"/>
              <a:t>i</a:t>
            </a:r>
            <a:r>
              <a:rPr lang="en-US" altLang="ko-KR" dirty="0"/>
              <a:t>: </a:t>
            </a:r>
            <a:r>
              <a:rPr lang="en-US" altLang="ko-KR" b="1" dirty="0"/>
              <a:t>%d</a:t>
            </a:r>
            <a:r>
              <a:rPr lang="en-US" altLang="ko-KR" dirty="0"/>
              <a:t>, f: </a:t>
            </a:r>
            <a:r>
              <a:rPr lang="en-US" altLang="ko-KR" b="1" dirty="0"/>
              <a:t>%f</a:t>
            </a:r>
            <a:r>
              <a:rPr lang="en-US" altLang="ko-KR" dirty="0"/>
              <a:t>, s: </a:t>
            </a:r>
            <a:r>
              <a:rPr lang="en-US" altLang="ko-KR" b="1" dirty="0"/>
              <a:t>%s</a:t>
            </a:r>
            <a:r>
              <a:rPr lang="en-US" altLang="ko-KR" dirty="0"/>
              <a:t>' </a:t>
            </a:r>
            <a:r>
              <a:rPr lang="en-US" altLang="ko-KR" b="1" dirty="0"/>
              <a:t>%</a:t>
            </a:r>
            <a:r>
              <a:rPr lang="en-US" altLang="ko-KR" dirty="0"/>
              <a:t> (</a:t>
            </a:r>
            <a:r>
              <a:rPr lang="en-US" altLang="ko-KR" dirty="0" err="1"/>
              <a:t>i</a:t>
            </a:r>
            <a:r>
              <a:rPr lang="en-US" altLang="ko-KR" dirty="0"/>
              <a:t>, f, s))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b="1" dirty="0" smtClean="0"/>
              <a:t>문자열 </a:t>
            </a:r>
            <a:r>
              <a:rPr lang="ko-KR" altLang="en-US" b="1" dirty="0" err="1" smtClean="0"/>
              <a:t>포매팅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Ex) </a:t>
            </a:r>
            <a:r>
              <a:rPr lang="en-US" altLang="ko-KR" dirty="0"/>
              <a:t>print('f: </a:t>
            </a:r>
            <a:r>
              <a:rPr lang="en-US" altLang="ko-KR" b="1" dirty="0"/>
              <a:t>{1}</a:t>
            </a:r>
            <a:r>
              <a:rPr lang="en-US" altLang="ko-KR" dirty="0"/>
              <a:t>, i: </a:t>
            </a:r>
            <a:r>
              <a:rPr lang="en-US" altLang="ko-KR" b="1" dirty="0"/>
              <a:t>{0}</a:t>
            </a:r>
            <a:r>
              <a:rPr lang="en-US" altLang="ko-KR" dirty="0"/>
              <a:t>, s: </a:t>
            </a:r>
            <a:r>
              <a:rPr lang="en-US" altLang="ko-KR" b="1" dirty="0"/>
              <a:t>{2}</a:t>
            </a:r>
            <a:r>
              <a:rPr lang="en-US" altLang="ko-KR" dirty="0"/>
              <a:t>'.format(</a:t>
            </a:r>
            <a:r>
              <a:rPr lang="en-US" altLang="ko-KR" dirty="0" err="1"/>
              <a:t>i</a:t>
            </a:r>
            <a:r>
              <a:rPr lang="en-US" altLang="ko-KR" dirty="0"/>
              <a:t>, f, s</a:t>
            </a:r>
            <a:r>
              <a:rPr lang="en-US" altLang="ko-KR" dirty="0" smtClean="0"/>
              <a:t>))</a:t>
            </a:r>
          </a:p>
          <a:p>
            <a:pPr marL="457200" lvl="1" indent="0">
              <a:buNone/>
            </a:pPr>
            <a:r>
              <a:rPr lang="en-US" altLang="ko-KR" dirty="0" smtClean="0"/>
              <a:t>print</a:t>
            </a:r>
            <a:r>
              <a:rPr lang="en-US" altLang="ko-KR" dirty="0"/>
              <a:t>('f: {</a:t>
            </a:r>
            <a:r>
              <a:rPr lang="en-US" altLang="ko-KR" dirty="0" err="1"/>
              <a:t>ff</a:t>
            </a:r>
            <a:r>
              <a:rPr lang="en-US" altLang="ko-KR" dirty="0"/>
              <a:t>}, i: </a:t>
            </a:r>
            <a:r>
              <a:rPr lang="en-US" altLang="ko-KR" b="1" dirty="0"/>
              <a:t>{ii}</a:t>
            </a:r>
            <a:r>
              <a:rPr lang="en-US" altLang="ko-KR" dirty="0"/>
              <a:t>, s: {</a:t>
            </a:r>
            <a:r>
              <a:rPr lang="en-US" altLang="ko-KR" dirty="0" err="1"/>
              <a:t>ss</a:t>
            </a:r>
            <a:r>
              <a:rPr lang="en-US" altLang="ko-KR" dirty="0"/>
              <a:t>}'.format(</a:t>
            </a:r>
            <a:r>
              <a:rPr lang="en-US" altLang="ko-KR" b="1" dirty="0"/>
              <a:t>ii=</a:t>
            </a:r>
            <a:r>
              <a:rPr lang="en-US" altLang="ko-KR" b="1" dirty="0" err="1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ff</a:t>
            </a:r>
            <a:r>
              <a:rPr lang="en-US" altLang="ko-KR" dirty="0"/>
              <a:t>=f, </a:t>
            </a:r>
            <a:r>
              <a:rPr lang="en-US" altLang="ko-KR" dirty="0" err="1"/>
              <a:t>ss</a:t>
            </a:r>
            <a:r>
              <a:rPr lang="en-US" altLang="ko-KR" dirty="0"/>
              <a:t>=s))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89" y="4132709"/>
            <a:ext cx="7141624" cy="1607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7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def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function_name</a:t>
            </a:r>
            <a:r>
              <a:rPr lang="en-US" altLang="ko-KR" b="1" dirty="0" smtClean="0"/>
              <a:t>(parameter):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함수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/>
              <a:t>If </a:t>
            </a:r>
            <a:r>
              <a:rPr lang="ko-KR" altLang="en-US" b="1" dirty="0" err="1" smtClean="0"/>
              <a:t>조건문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if, 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, else</a:t>
            </a:r>
            <a:r>
              <a:rPr lang="ko-KR" altLang="en-US" dirty="0" smtClean="0"/>
              <a:t>로 조건 입력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조건의 끝에는 항상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00" y="3785008"/>
            <a:ext cx="3081774" cy="2675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73" y="4975133"/>
            <a:ext cx="4275143" cy="1485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1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</a:t>
            </a:r>
            <a:r>
              <a:rPr lang="en-US" altLang="ko-KR" b="1" dirty="0" smtClean="0"/>
              <a:t>or </a:t>
            </a:r>
            <a:r>
              <a:rPr lang="ko-KR" altLang="en-US" b="1" dirty="0" err="1" smtClean="0"/>
              <a:t>반복문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For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 in </a:t>
            </a:r>
            <a:r>
              <a:rPr lang="en-US" altLang="ko-KR" b="1" dirty="0" err="1" smtClean="0"/>
              <a:t>iterable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의 형태로 사용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Iterable</a:t>
            </a:r>
            <a:r>
              <a:rPr lang="ko-KR" altLang="en-US" dirty="0" smtClean="0"/>
              <a:t>은 반복 가능한 객체를 의미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Iterable</a:t>
            </a:r>
            <a:r>
              <a:rPr lang="ko-KR" altLang="en-US" dirty="0" smtClean="0"/>
              <a:t>의 예시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Ex) </a:t>
            </a:r>
            <a:r>
              <a:rPr lang="en-US" altLang="ko-KR" b="1" dirty="0" smtClean="0"/>
              <a:t>range(0,10,2)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0~9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간격의 반복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- 2</a:t>
            </a:r>
            <a:r>
              <a:rPr lang="ko-KR" altLang="en-US" dirty="0" smtClean="0"/>
              <a:t>는 생략가능으로 </a:t>
            </a:r>
            <a:r>
              <a:rPr lang="en-US" altLang="ko-KR" dirty="0" smtClean="0"/>
              <a:t>default : 1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b="1" dirty="0" smtClean="0"/>
              <a:t>List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의 요소를 하나씩 반복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b="1" dirty="0" smtClean="0"/>
              <a:t>enumerate(x)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(index, value)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x</a:t>
            </a:r>
            <a:r>
              <a:rPr lang="ko-KR" altLang="en-US" dirty="0" smtClean="0"/>
              <a:t>의 끝까지 반복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보통은 </a:t>
            </a:r>
            <a:r>
              <a:rPr lang="en-US" altLang="ko-KR" dirty="0" smtClean="0"/>
              <a:t>for index, value in enumerate(x) </a:t>
            </a:r>
            <a:r>
              <a:rPr lang="ko-KR" altLang="en-US" dirty="0" smtClean="0"/>
              <a:t>와 같이 값을 받음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44" y="1381225"/>
            <a:ext cx="2031526" cy="725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50" y="2481674"/>
            <a:ext cx="1402720" cy="725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436" y="1381225"/>
            <a:ext cx="375546" cy="1910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66" y="4595187"/>
            <a:ext cx="3152696" cy="770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148" y="4572991"/>
            <a:ext cx="684502" cy="2071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0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 err="1" smtClean="0"/>
              <a:t>Numpy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수학 연산을 위해 최적화된 라이브러리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Import </a:t>
            </a:r>
            <a:r>
              <a:rPr lang="en-US" altLang="ko-KR" b="1" dirty="0" err="1" smtClean="0"/>
              <a:t>numpy</a:t>
            </a:r>
            <a:r>
              <a:rPr lang="en-US" altLang="ko-KR" b="1" dirty="0" smtClean="0"/>
              <a:t> as np</a:t>
            </a:r>
            <a:r>
              <a:rPr lang="ko-KR" altLang="en-US" dirty="0" smtClean="0"/>
              <a:t>와 같이 패키지 </a:t>
            </a:r>
            <a:r>
              <a:rPr lang="en-US" altLang="ko-KR" dirty="0" smtClean="0"/>
              <a:t>import</a:t>
            </a:r>
          </a:p>
          <a:p>
            <a:pPr marL="457200" lvl="1" indent="0">
              <a:buNone/>
            </a:pPr>
            <a:r>
              <a:rPr lang="en-US" altLang="ko-KR" dirty="0" smtClean="0"/>
              <a:t>   -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np</a:t>
            </a:r>
            <a:r>
              <a:rPr lang="ko-KR" altLang="en-US" dirty="0" smtClean="0"/>
              <a:t>라는 이름으로 참조한다는 의미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b="1" dirty="0" err="1" smtClean="0"/>
              <a:t>np.array</a:t>
            </a:r>
            <a:r>
              <a:rPr lang="en-US" altLang="ko-KR" b="1" dirty="0" smtClean="0"/>
              <a:t>([[1,2,3],[2,3,4]], </a:t>
            </a:r>
            <a:r>
              <a:rPr lang="en-US" altLang="ko-KR" b="1" dirty="0" err="1" smtClean="0"/>
              <a:t>dtype</a:t>
            </a:r>
            <a:r>
              <a:rPr lang="en-US" altLang="ko-KR" b="1" dirty="0" smtClean="0"/>
              <a:t> = np.uint8)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배열 생성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dtype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자료형</a:t>
            </a:r>
            <a:endParaRPr lang="en-US" altLang="ko-KR" dirty="0"/>
          </a:p>
          <a:p>
            <a:r>
              <a:rPr lang="en-US" altLang="ko-KR" b="1" dirty="0" err="1" smtClean="0"/>
              <a:t>np.arange</a:t>
            </a:r>
            <a:r>
              <a:rPr lang="en-US" altLang="ko-KR" b="1" dirty="0" smtClean="0"/>
              <a:t>(0, 10, </a:t>
            </a:r>
            <a:r>
              <a:rPr lang="en-US" altLang="ko-KR" b="1" dirty="0"/>
              <a:t>2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간격의 요소를 가진 배열 생성</a:t>
            </a:r>
            <a:endParaRPr lang="en-US" altLang="ko-KR" dirty="0"/>
          </a:p>
          <a:p>
            <a:r>
              <a:rPr lang="en-US" altLang="ko-KR" b="1" dirty="0" err="1" smtClean="0"/>
              <a:t>np.linspace</a:t>
            </a:r>
            <a:r>
              <a:rPr lang="en-US" altLang="ko-KR" b="1" dirty="0" smtClean="0"/>
              <a:t>(0,10,5, endpoint = True)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동일 간격의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요소를 가진 배열 생성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Endpoint = False</a:t>
            </a:r>
            <a:r>
              <a:rPr lang="ko-KR" altLang="en-US" dirty="0" smtClean="0"/>
              <a:t>면 마지막 숫자 포함하지 않음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93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116" y="1401704"/>
            <a:ext cx="5911316" cy="1112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16" y="2739574"/>
            <a:ext cx="2646195" cy="744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15" y="3773974"/>
            <a:ext cx="4431651" cy="1508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7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np.zeros</a:t>
            </a:r>
            <a:r>
              <a:rPr lang="en-US" altLang="ko-KR" b="1" dirty="0" smtClean="0"/>
              <a:t>(shape, </a:t>
            </a:r>
            <a:r>
              <a:rPr lang="en-US" altLang="ko-KR" b="1" dirty="0" err="1" smtClean="0"/>
              <a:t>dtype</a:t>
            </a:r>
            <a:r>
              <a:rPr lang="en-US" altLang="ko-KR" b="1" dirty="0" smtClean="0"/>
              <a:t> = )</a:t>
            </a:r>
          </a:p>
          <a:p>
            <a:pPr marL="457200" lvl="1" indent="0">
              <a:buNone/>
            </a:pPr>
            <a:r>
              <a:rPr lang="en-US" altLang="ko-KR" dirty="0" smtClean="0"/>
              <a:t>- Shape </a:t>
            </a:r>
            <a:r>
              <a:rPr lang="ko-KR" altLang="en-US" dirty="0" smtClean="0"/>
              <a:t>크기를 가진 초기값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배열</a:t>
            </a:r>
            <a:endParaRPr lang="en-US" altLang="ko-KR" dirty="0"/>
          </a:p>
          <a:p>
            <a:r>
              <a:rPr lang="en-US" altLang="ko-KR" b="1" dirty="0" err="1"/>
              <a:t>n</a:t>
            </a:r>
            <a:r>
              <a:rPr lang="en-US" altLang="ko-KR" b="1" dirty="0" err="1" smtClean="0"/>
              <a:t>p.ones</a:t>
            </a:r>
            <a:r>
              <a:rPr lang="en-US" altLang="ko-KR" b="1" dirty="0" smtClean="0"/>
              <a:t>(shape, </a:t>
            </a:r>
            <a:r>
              <a:rPr lang="en-US" altLang="ko-KR" b="1" dirty="0" err="1" smtClean="0"/>
              <a:t>dtype</a:t>
            </a:r>
            <a:r>
              <a:rPr lang="en-US" altLang="ko-KR" b="1" dirty="0" smtClean="0"/>
              <a:t> = )</a:t>
            </a:r>
          </a:p>
          <a:p>
            <a:pPr marL="457200" lvl="1" indent="0">
              <a:buNone/>
            </a:pPr>
            <a:r>
              <a:rPr lang="en-US" altLang="ko-KR" dirty="0" smtClean="0"/>
              <a:t>- Shape </a:t>
            </a:r>
            <a:r>
              <a:rPr lang="ko-KR" altLang="en-US" dirty="0" smtClean="0"/>
              <a:t>크기를 가진 초기값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배열</a:t>
            </a:r>
            <a:endParaRPr lang="en-US" altLang="ko-KR" dirty="0"/>
          </a:p>
          <a:p>
            <a:r>
              <a:rPr lang="en-US" altLang="ko-KR" b="1" dirty="0" err="1" smtClean="0"/>
              <a:t>np.eye</a:t>
            </a:r>
            <a:r>
              <a:rPr lang="en-US" altLang="ko-KR" b="1" dirty="0" smtClean="0"/>
              <a:t>(x, </a:t>
            </a:r>
            <a:r>
              <a:rPr lang="en-US" altLang="ko-KR" b="1" dirty="0" err="1" smtClean="0"/>
              <a:t>dtype</a:t>
            </a:r>
            <a:r>
              <a:rPr lang="en-US" altLang="ko-KR" b="1" dirty="0" smtClean="0"/>
              <a:t> =)</a:t>
            </a:r>
          </a:p>
          <a:p>
            <a:pPr marL="457200" lvl="1" indent="0">
              <a:buNone/>
            </a:pPr>
            <a:r>
              <a:rPr lang="en-US" altLang="ko-KR" dirty="0" smtClean="0"/>
              <a:t>- x * x </a:t>
            </a:r>
            <a:r>
              <a:rPr lang="ko-KR" altLang="en-US" dirty="0" smtClean="0"/>
              <a:t>의 단위 행렬 </a:t>
            </a:r>
            <a:r>
              <a:rPr lang="en-US" altLang="ko-KR" dirty="0" smtClean="0"/>
              <a:t>I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6" y="3951261"/>
            <a:ext cx="4175660" cy="2033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191" y="3951260"/>
            <a:ext cx="4397187" cy="2033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26" y="2456830"/>
            <a:ext cx="3324252" cy="129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0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A[0]</a:t>
            </a:r>
          </a:p>
          <a:p>
            <a:pPr marL="457200" lvl="1" indent="0">
              <a:buNone/>
            </a:pPr>
            <a:r>
              <a:rPr lang="en-US" altLang="ko-KR" dirty="0" smtClean="0"/>
              <a:t>- 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해당하는 요소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A[0:10:2]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0~9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간격의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 해당하는 요소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A[0:10, 5:10]</a:t>
            </a:r>
            <a:r>
              <a:rPr lang="ko-KR" altLang="en-US" dirty="0" smtClean="0"/>
              <a:t>과 같이 범위 지정 가능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A[0:-1,0:-1] : 0~ </a:t>
            </a:r>
            <a:r>
              <a:rPr lang="ko-KR" altLang="en-US" dirty="0" smtClean="0"/>
              <a:t>마지막 요소</a:t>
            </a:r>
            <a:r>
              <a:rPr lang="en-US" altLang="ko-KR" dirty="0" smtClean="0"/>
              <a:t>(-1) </a:t>
            </a:r>
            <a:r>
              <a:rPr lang="ko-KR" altLang="en-US" dirty="0" smtClean="0"/>
              <a:t>전까지</a:t>
            </a:r>
            <a:endParaRPr lang="en-US" altLang="ko-KR" dirty="0"/>
          </a:p>
          <a:p>
            <a:r>
              <a:rPr lang="en-US" altLang="ko-KR" b="1" dirty="0" smtClean="0"/>
              <a:t>A[A&gt;5]</a:t>
            </a:r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조건에 맞는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요소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84" y="1381225"/>
            <a:ext cx="2539432" cy="2958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24" y="4357397"/>
            <a:ext cx="2440378" cy="748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62" y="4357397"/>
            <a:ext cx="1870365" cy="1539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124" y="5235672"/>
            <a:ext cx="5126966" cy="782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2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행렬 간 곱셈 주의사항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A * B </a:t>
            </a:r>
            <a:r>
              <a:rPr lang="ko-KR" altLang="en-US" dirty="0" smtClean="0"/>
              <a:t>는 같은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가진 </a:t>
            </a:r>
            <a:r>
              <a:rPr lang="ko-KR" altLang="en-US" dirty="0"/>
              <a:t>요</a:t>
            </a:r>
            <a:r>
              <a:rPr lang="ko-KR" altLang="en-US" dirty="0" smtClean="0"/>
              <a:t>소 곱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np.dot(A,B)</a:t>
            </a:r>
            <a:r>
              <a:rPr lang="ko-KR" altLang="en-US" dirty="0" smtClean="0"/>
              <a:t>는 행렬 곱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39" y="2875216"/>
            <a:ext cx="1955201" cy="1338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39" y="4494307"/>
            <a:ext cx="2248323" cy="1338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49" y="2790932"/>
            <a:ext cx="2426363" cy="1422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145" y="4494307"/>
            <a:ext cx="2424067" cy="1454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7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836B-44A0-4FEB-9269-1F838BC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3A5D5-A1C0-43A1-BE19-C0E01047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smtClean="0"/>
              <a:t>실습 환경 구성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Python </a:t>
            </a:r>
            <a:r>
              <a:rPr lang="ko-KR" altLang="en-US" dirty="0" smtClean="0"/>
              <a:t>및 사용할 패키지에 대한 기초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Python </a:t>
            </a:r>
            <a:r>
              <a:rPr lang="ko-KR" altLang="en-US" dirty="0" smtClean="0"/>
              <a:t>기초 이해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사용할 패키지 기초 이해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n</a:t>
            </a:r>
            <a:r>
              <a:rPr lang="en-US" altLang="ko-KR" b="1" dirty="0" err="1" smtClean="0"/>
              <a:t>p.abs</a:t>
            </a:r>
            <a:r>
              <a:rPr lang="en-US" altLang="ko-KR" b="1" dirty="0" smtClean="0"/>
              <a:t>(x)</a:t>
            </a:r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절대값을 계산</a:t>
            </a:r>
            <a:endParaRPr lang="en-US" altLang="ko-KR" dirty="0" smtClean="0"/>
          </a:p>
          <a:p>
            <a:r>
              <a:rPr lang="en-US" altLang="ko-KR" b="1" dirty="0" err="1"/>
              <a:t>n</a:t>
            </a:r>
            <a:r>
              <a:rPr lang="en-US" altLang="ko-KR" b="1" dirty="0" err="1" smtClean="0"/>
              <a:t>p.sqrt</a:t>
            </a:r>
            <a:r>
              <a:rPr lang="en-US" altLang="ko-KR" b="1" dirty="0" smtClean="0"/>
              <a:t>(x)</a:t>
            </a:r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제곱근을 계산</a:t>
            </a:r>
            <a:endParaRPr lang="en-US" altLang="ko-KR" dirty="0" smtClean="0"/>
          </a:p>
          <a:p>
            <a:r>
              <a:rPr lang="en-US" altLang="ko-KR" b="1" dirty="0" err="1"/>
              <a:t>n</a:t>
            </a:r>
            <a:r>
              <a:rPr lang="en-US" altLang="ko-KR" b="1" dirty="0" err="1" smtClean="0"/>
              <a:t>p.floor</a:t>
            </a:r>
            <a:r>
              <a:rPr lang="en-US" altLang="ko-KR" b="1" dirty="0" smtClean="0"/>
              <a:t>(x), </a:t>
            </a:r>
            <a:r>
              <a:rPr lang="en-US" altLang="ko-KR" b="1" dirty="0" err="1" smtClean="0"/>
              <a:t>np.ceil</a:t>
            </a:r>
            <a:r>
              <a:rPr lang="en-US" altLang="ko-KR" b="1" dirty="0" smtClean="0"/>
              <a:t>(x), </a:t>
            </a:r>
            <a:r>
              <a:rPr lang="en-US" altLang="ko-KR" b="1" dirty="0" err="1" smtClean="0"/>
              <a:t>np.round</a:t>
            </a:r>
            <a:r>
              <a:rPr lang="en-US" altLang="ko-KR" b="1" dirty="0" smtClean="0"/>
              <a:t>(x)</a:t>
            </a:r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내림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올림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반올림을 수행</a:t>
            </a:r>
            <a:endParaRPr lang="en-US" altLang="ko-KR" dirty="0" smtClean="0"/>
          </a:p>
          <a:p>
            <a:r>
              <a:rPr lang="en-US" altLang="ko-KR" b="1" dirty="0" err="1"/>
              <a:t>n</a:t>
            </a:r>
            <a:r>
              <a:rPr lang="en-US" altLang="ko-KR" b="1" dirty="0" err="1" smtClean="0"/>
              <a:t>p.sin</a:t>
            </a:r>
            <a:r>
              <a:rPr lang="en-US" altLang="ko-KR" b="1" dirty="0" smtClean="0"/>
              <a:t>(x), </a:t>
            </a:r>
            <a:r>
              <a:rPr lang="en-US" altLang="ko-KR" b="1" dirty="0" err="1" smtClean="0"/>
              <a:t>np.cos</a:t>
            </a:r>
            <a:r>
              <a:rPr lang="en-US" altLang="ko-KR" b="1" dirty="0" smtClean="0"/>
              <a:t>(x), </a:t>
            </a:r>
            <a:r>
              <a:rPr lang="en-US" altLang="ko-KR" b="1" dirty="0" err="1" smtClean="0"/>
              <a:t>np.tan</a:t>
            </a:r>
            <a:r>
              <a:rPr lang="en-US" altLang="ko-KR" b="1" dirty="0" smtClean="0"/>
              <a:t>(x)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삼각함수를 계산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x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radian</a:t>
            </a:r>
          </a:p>
          <a:p>
            <a:r>
              <a:rPr lang="en-US" altLang="ko-KR" b="1" dirty="0" err="1"/>
              <a:t>n</a:t>
            </a:r>
            <a:r>
              <a:rPr lang="en-US" altLang="ko-KR" b="1" dirty="0" err="1" smtClean="0"/>
              <a:t>p.arcsin</a:t>
            </a:r>
            <a:r>
              <a:rPr lang="en-US" altLang="ko-KR" b="1" dirty="0" smtClean="0"/>
              <a:t>(x), </a:t>
            </a:r>
            <a:r>
              <a:rPr lang="en-US" altLang="ko-KR" b="1" dirty="0" err="1" smtClean="0"/>
              <a:t>np.arccos</a:t>
            </a:r>
            <a:r>
              <a:rPr lang="en-US" altLang="ko-KR" b="1" dirty="0" smtClean="0"/>
              <a:t>(x), </a:t>
            </a:r>
            <a:r>
              <a:rPr lang="en-US" altLang="ko-KR" b="1" dirty="0" err="1" smtClean="0"/>
              <a:t>np.arctan</a:t>
            </a:r>
            <a:r>
              <a:rPr lang="en-US" altLang="ko-KR" b="1" dirty="0" smtClean="0"/>
              <a:t>(x)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역 삼각함수를 계산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radian</a:t>
            </a:r>
          </a:p>
        </p:txBody>
      </p:sp>
    </p:spTree>
    <p:extLst>
      <p:ext uri="{BB962C8B-B14F-4D97-AF65-F5344CB8AC3E}">
        <p14:creationId xmlns:p14="http://schemas.microsoft.com/office/powerpoint/2010/main" val="18633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/>
              <a:t>Matplotlib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차트나 </a:t>
            </a:r>
            <a:r>
              <a:rPr lang="ko-KR" altLang="en-US" dirty="0" err="1" smtClean="0"/>
              <a:t>그래프등</a:t>
            </a:r>
            <a:r>
              <a:rPr lang="ko-KR" altLang="en-US" dirty="0" smtClean="0"/>
              <a:t> 시각화와 관련된 라이브러리 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Import </a:t>
            </a:r>
            <a:r>
              <a:rPr lang="en-US" altLang="ko-KR" b="1" dirty="0" err="1" smtClean="0"/>
              <a:t>matplotlib.pyplot</a:t>
            </a:r>
            <a:r>
              <a:rPr lang="en-US" altLang="ko-KR" b="1" dirty="0" smtClean="0"/>
              <a:t> as </a:t>
            </a:r>
            <a:r>
              <a:rPr lang="en-US" altLang="ko-KR" b="1" dirty="0" err="1" smtClean="0"/>
              <a:t>plt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와 같이 </a:t>
            </a:r>
            <a:r>
              <a:rPr lang="en-US" altLang="ko-KR" dirty="0" smtClean="0"/>
              <a:t>import </a:t>
            </a:r>
          </a:p>
          <a:p>
            <a:r>
              <a:rPr lang="en-US" altLang="ko-KR" b="1" dirty="0" err="1" smtClean="0"/>
              <a:t>plt.plot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x,y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선 그래프 그리기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/>
              <a:t>x</a:t>
            </a:r>
            <a:r>
              <a:rPr lang="en-US" altLang="ko-KR" dirty="0" smtClean="0"/>
              <a:t> : x</a:t>
            </a:r>
            <a:r>
              <a:rPr lang="ko-KR" altLang="en-US" dirty="0" smtClean="0"/>
              <a:t>축 요소들</a:t>
            </a:r>
            <a:r>
              <a:rPr lang="en-US" altLang="ko-KR" dirty="0" smtClean="0"/>
              <a:t>, y : y</a:t>
            </a:r>
            <a:r>
              <a:rPr lang="ko-KR" altLang="en-US" dirty="0" smtClean="0"/>
              <a:t>축 요소들</a:t>
            </a:r>
            <a:endParaRPr lang="en-US" altLang="ko-KR" dirty="0"/>
          </a:p>
          <a:p>
            <a:r>
              <a:rPr lang="en-US" altLang="ko-KR" b="1" dirty="0" err="1" smtClean="0"/>
              <a:t>plt.scatter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x,y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점 그래프 그리기</a:t>
            </a:r>
            <a:endParaRPr lang="en-US" altLang="ko-KR" dirty="0"/>
          </a:p>
          <a:p>
            <a:r>
              <a:rPr lang="en-US" altLang="ko-KR" b="1" dirty="0" err="1" smtClean="0"/>
              <a:t>plt.xlabel</a:t>
            </a:r>
            <a:r>
              <a:rPr lang="en-US" altLang="ko-KR" b="1" dirty="0" smtClean="0"/>
              <a:t>(‘X name’), </a:t>
            </a:r>
            <a:r>
              <a:rPr lang="en-US" altLang="ko-KR" b="1" dirty="0" err="1" smtClean="0"/>
              <a:t>plt.ylabel</a:t>
            </a:r>
            <a:r>
              <a:rPr lang="en-US" altLang="ko-KR" b="1" dirty="0" smtClean="0"/>
              <a:t>(‘Y name’)</a:t>
            </a:r>
          </a:p>
          <a:p>
            <a:pPr marL="457200" lvl="1" indent="0">
              <a:buNone/>
            </a:pPr>
            <a:r>
              <a:rPr lang="en-US" altLang="ko-KR" dirty="0" smtClean="0"/>
              <a:t>- X,Y </a:t>
            </a:r>
            <a:r>
              <a:rPr lang="ko-KR" altLang="en-US" dirty="0"/>
              <a:t>축 이름 지정</a:t>
            </a:r>
            <a:r>
              <a:rPr lang="en-US" altLang="ko-KR" dirty="0" smtClean="0"/>
              <a:t>.</a:t>
            </a:r>
            <a:endParaRPr lang="en-US" altLang="ko-KR" b="1" dirty="0" smtClean="0"/>
          </a:p>
          <a:p>
            <a:pPr lvl="1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151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p</a:t>
            </a:r>
            <a:r>
              <a:rPr lang="en-US" altLang="ko-KR" b="1" dirty="0" err="1" smtClean="0"/>
              <a:t>lt.title</a:t>
            </a:r>
            <a:r>
              <a:rPr lang="en-US" altLang="ko-KR" b="1" dirty="0" smtClean="0"/>
              <a:t>(‘Title name’)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지정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b="1" dirty="0"/>
          </a:p>
          <a:p>
            <a:r>
              <a:rPr lang="en-US" altLang="ko-KR" b="1" dirty="0" err="1"/>
              <a:t>p</a:t>
            </a:r>
            <a:r>
              <a:rPr lang="en-US" altLang="ko-KR" b="1" dirty="0" err="1" smtClean="0"/>
              <a:t>lt.legend</a:t>
            </a:r>
            <a:r>
              <a:rPr lang="en-US" altLang="ko-KR" b="1" dirty="0" smtClean="0"/>
              <a:t>([‘</a:t>
            </a:r>
            <a:r>
              <a:rPr lang="ko-KR" altLang="en-US" b="1" dirty="0" smtClean="0"/>
              <a:t>범례</a:t>
            </a:r>
            <a:r>
              <a:rPr lang="en-US" altLang="ko-KR" b="1" dirty="0" smtClean="0"/>
              <a:t>1‘, ‘</a:t>
            </a:r>
            <a:r>
              <a:rPr lang="ko-KR" altLang="en-US" b="1" dirty="0" smtClean="0"/>
              <a:t>범례</a:t>
            </a:r>
            <a:r>
              <a:rPr lang="en-US" altLang="ko-KR" b="1" dirty="0" smtClean="0"/>
              <a:t>2’])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범례 표시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여러 개의 그래프가 있어야 범례 표시 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b="1" dirty="0" err="1"/>
              <a:t>p</a:t>
            </a:r>
            <a:r>
              <a:rPr lang="en-US" altLang="ko-KR" b="1" dirty="0" err="1" smtClean="0"/>
              <a:t>lt.show</a:t>
            </a:r>
            <a:r>
              <a:rPr lang="en-US" altLang="ko-KR" b="1" dirty="0" smtClean="0"/>
              <a:t>()</a:t>
            </a:r>
          </a:p>
          <a:p>
            <a:pPr marL="457200" lvl="1" indent="0">
              <a:buNone/>
            </a:pPr>
            <a:r>
              <a:rPr lang="en-US" altLang="ko-KR" b="1" dirty="0" smtClean="0"/>
              <a:t>- </a:t>
            </a:r>
            <a:r>
              <a:rPr lang="ko-KR" altLang="en-US" dirty="0" smtClean="0"/>
              <a:t>그래프 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19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BDBBC-EC62-4998-9245-BD8F1BB6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a, b : [0, 0.1, 0.2, 0.3, 0.4, 0.5, 0.6, 0.7, 0.8, 0.9]</a:t>
            </a:r>
          </a:p>
          <a:p>
            <a:r>
              <a:rPr lang="en-US" altLang="ko-KR" dirty="0" smtClean="0"/>
              <a:t>c, d : 0~1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10" y="2535348"/>
            <a:ext cx="4361411" cy="3271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89" y="2535348"/>
            <a:ext cx="4361410" cy="3271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20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5" y="1750174"/>
            <a:ext cx="3164402" cy="28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056" y="1750173"/>
            <a:ext cx="5272732" cy="3954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51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cv2.imread(</a:t>
            </a:r>
            <a:r>
              <a:rPr lang="en-US" altLang="ko-KR" b="1" dirty="0" err="1" smtClean="0"/>
              <a:t>filePath</a:t>
            </a:r>
            <a:r>
              <a:rPr lang="en-US" altLang="ko-KR" b="1" dirty="0" smtClean="0"/>
              <a:t>, flag)</a:t>
            </a:r>
          </a:p>
          <a:p>
            <a:pPr lvl="1">
              <a:buFontTx/>
              <a:buChar char="-"/>
            </a:pPr>
            <a:r>
              <a:rPr lang="en-US" altLang="ko-KR" b="1" dirty="0" err="1" smtClean="0"/>
              <a:t>filePath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이미지를 불러올 경로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smtClean="0"/>
              <a:t>Flag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이미지 읽기 플래그 </a:t>
            </a:r>
            <a:r>
              <a:rPr lang="en-US" altLang="ko-KR" dirty="0" smtClean="0"/>
              <a:t>(COLOR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)</a:t>
            </a:r>
          </a:p>
          <a:p>
            <a:pPr marL="457200" lvl="1" indent="0">
              <a:buNone/>
            </a:pPr>
            <a:r>
              <a:rPr lang="en-US" altLang="ko-KR" sz="1800" dirty="0" smtClean="0"/>
              <a:t>   - </a:t>
            </a:r>
            <a:r>
              <a:rPr lang="en-US" altLang="ko-KR" sz="1800" dirty="0"/>
              <a:t>c</a:t>
            </a:r>
            <a:r>
              <a:rPr lang="en-US" altLang="ko-KR" sz="1800" dirty="0" smtClean="0"/>
              <a:t>v2.IMREAD_GRAYSCALE : grayscale</a:t>
            </a:r>
            <a:r>
              <a:rPr lang="ko-KR" altLang="en-US" sz="1800" dirty="0" smtClean="0"/>
              <a:t>로 이미지 읽음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정수값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0</a:t>
            </a:r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- cv2.IMREAD_COLOR (default) : BGR</a:t>
            </a:r>
            <a:r>
              <a:rPr lang="ko-KR" altLang="en-US" sz="1800" dirty="0" smtClean="0"/>
              <a:t>로 이미지 읽음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정수값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 </a:t>
            </a:r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- cv2.IMREAD_UNCHANGED : </a:t>
            </a:r>
            <a:r>
              <a:rPr lang="ko-KR" altLang="en-US" sz="1800" dirty="0" smtClean="0"/>
              <a:t>원본 그대로 이미지 읽음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정수값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-1</a:t>
            </a:r>
            <a:endParaRPr lang="en-US" altLang="ko-KR" sz="1800" dirty="0"/>
          </a:p>
          <a:p>
            <a:r>
              <a:rPr lang="en-US" altLang="ko-KR" b="1" dirty="0"/>
              <a:t>c</a:t>
            </a:r>
            <a:r>
              <a:rPr lang="en-US" altLang="ko-KR" b="1" dirty="0" smtClean="0"/>
              <a:t>v2.imwrite(</a:t>
            </a:r>
            <a:r>
              <a:rPr lang="en-US" altLang="ko-KR" b="1" dirty="0" err="1" smtClean="0"/>
              <a:t>filePath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b="1" dirty="0" err="1" smtClean="0"/>
              <a:t>filePath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이미지를 저장할 경로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err="1" smtClean="0"/>
              <a:t>Img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해당 경로로 저장 될 이미지</a:t>
            </a:r>
            <a:endParaRPr lang="en-US" altLang="ko-KR" dirty="0"/>
          </a:p>
          <a:p>
            <a:r>
              <a:rPr lang="en-US" altLang="ko-KR" b="1" dirty="0"/>
              <a:t>c</a:t>
            </a:r>
            <a:r>
              <a:rPr lang="en-US" altLang="ko-KR" b="1" dirty="0" smtClean="0"/>
              <a:t>v2.imshow(</a:t>
            </a:r>
            <a:r>
              <a:rPr lang="en-US" altLang="ko-KR" b="1" dirty="0" err="1" smtClean="0"/>
              <a:t>windowName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)</a:t>
            </a:r>
          </a:p>
          <a:p>
            <a:pPr lvl="1">
              <a:buFontTx/>
              <a:buChar char="-"/>
            </a:pPr>
            <a:r>
              <a:rPr lang="en-US" altLang="ko-KR" b="1" dirty="0" err="1" smtClean="0"/>
              <a:t>windowName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이미지가 표시 될 윈도우</a:t>
            </a:r>
            <a:r>
              <a:rPr lang="en-US" altLang="ko-KR" dirty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b="1" dirty="0" err="1" smtClean="0"/>
              <a:t>Img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윈도우에 표시 될 이미지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3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cv2.waitKey(a)</a:t>
            </a:r>
            <a:r>
              <a:rPr lang="en-US" altLang="ko-KR" dirty="0" smtClean="0"/>
              <a:t> : a </a:t>
            </a:r>
            <a:r>
              <a:rPr lang="en-US" altLang="ko-KR" dirty="0" err="1" smtClean="0"/>
              <a:t>mili</a:t>
            </a:r>
            <a:r>
              <a:rPr lang="en-US" altLang="ko-KR" dirty="0" smtClean="0"/>
              <a:t> second</a:t>
            </a:r>
            <a:r>
              <a:rPr lang="ko-KR" altLang="en-US" dirty="0" smtClean="0"/>
              <a:t> 만큼 키 입력 대기</a:t>
            </a:r>
            <a:endParaRPr lang="en-US" altLang="ko-KR" dirty="0" smtClean="0"/>
          </a:p>
          <a:p>
            <a:r>
              <a:rPr lang="en-US" altLang="ko-KR" b="1" dirty="0" smtClean="0"/>
              <a:t>cv2.destroyAllWindows()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윈도우 종료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34" y="2360712"/>
            <a:ext cx="4926501" cy="3828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40073" y="5852709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원본 이미지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19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14" y="5567241"/>
            <a:ext cx="4608518" cy="783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7" y="1272850"/>
            <a:ext cx="3936728" cy="4132259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73193" b="51657"/>
          <a:stretch/>
        </p:blipFill>
        <p:spPr>
          <a:xfrm>
            <a:off x="5122336" y="1272850"/>
            <a:ext cx="3498991" cy="4132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39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cv2.cvtColor(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, flag) </a:t>
            </a:r>
            <a:r>
              <a:rPr lang="en-US" altLang="ko-KR" dirty="0" smtClean="0"/>
              <a:t>: flag</a:t>
            </a:r>
            <a:r>
              <a:rPr lang="ko-KR" altLang="en-US" dirty="0" smtClean="0"/>
              <a:t>에 따라서 색상 변경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Flag : </a:t>
            </a:r>
            <a:r>
              <a:rPr lang="en-US" altLang="ko-KR" b="1" dirty="0" smtClean="0"/>
              <a:t>cv2.COLOR_[type1]2[type2]</a:t>
            </a:r>
            <a:r>
              <a:rPr lang="ko-KR" altLang="en-US" dirty="0" smtClean="0"/>
              <a:t>와 같이 사용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type</a:t>
            </a:r>
            <a:r>
              <a:rPr lang="ko-KR" altLang="en-US" dirty="0" smtClean="0"/>
              <a:t>은 </a:t>
            </a:r>
            <a:r>
              <a:rPr lang="en-US" altLang="ko-KR" b="1" dirty="0" smtClean="0"/>
              <a:t>GRAY, BGR, HSV, </a:t>
            </a:r>
            <a:r>
              <a:rPr lang="en-US" altLang="ko-KR" b="1" dirty="0" err="1" smtClean="0"/>
              <a:t>YCrCb</a:t>
            </a:r>
            <a:r>
              <a:rPr lang="en-US" altLang="ko-KR" b="1" dirty="0" smtClean="0"/>
              <a:t>, YUV, 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	 </a:t>
            </a:r>
            <a:r>
              <a:rPr lang="en-US" altLang="ko-KR" dirty="0" smtClean="0"/>
              <a:t>    ex) </a:t>
            </a:r>
            <a:r>
              <a:rPr lang="en-US" altLang="ko-KR" b="1" dirty="0" smtClean="0"/>
              <a:t>cv2.COLOR_BGR2GRAY</a:t>
            </a:r>
            <a:endParaRPr lang="en-US" altLang="ko-KR" b="1" dirty="0"/>
          </a:p>
          <a:p>
            <a:endParaRPr lang="en-US" altLang="ko-KR" dirty="0" smtClean="0"/>
          </a:p>
          <a:p>
            <a:r>
              <a:rPr lang="en-US" altLang="ko-KR" b="1" dirty="0" err="1" smtClean="0"/>
              <a:t>img.shape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img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를 반환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en-US" altLang="ko-KR" b="1" dirty="0" smtClean="0"/>
              <a:t>(row x col x channel)</a:t>
            </a:r>
            <a:r>
              <a:rPr lang="ko-KR" altLang="en-US" dirty="0" smtClean="0"/>
              <a:t>과 같은 형태로 반환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채널은 픽셀이 가지는 값의 수 </a:t>
            </a:r>
            <a:r>
              <a:rPr lang="en-US" altLang="ko-KR" dirty="0" smtClean="0"/>
              <a:t>(BGR image = 3 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열의 일부에 대한 접근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[100:400, 200:400] </a:t>
            </a:r>
            <a:r>
              <a:rPr lang="ko-KR" altLang="en-US" dirty="0" smtClean="0"/>
              <a:t>과 같이 </a:t>
            </a:r>
            <a:r>
              <a:rPr lang="en-US" altLang="ko-KR" dirty="0" smtClean="0"/>
              <a:t>python slice</a:t>
            </a:r>
            <a:r>
              <a:rPr lang="ko-KR" altLang="en-US" dirty="0" smtClean="0"/>
              <a:t>를 이용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색상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접근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[:,:,0]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 이미지의 </a:t>
            </a:r>
            <a:r>
              <a:rPr lang="en-US" altLang="ko-KR" dirty="0" smtClean="0"/>
              <a:t>B(blue) </a:t>
            </a:r>
            <a:r>
              <a:rPr lang="ko-KR" altLang="en-US" dirty="0" smtClean="0"/>
              <a:t>접근</a:t>
            </a:r>
            <a:r>
              <a:rPr lang="en-US" altLang="ko-KR" dirty="0"/>
              <a:t> </a:t>
            </a:r>
            <a:r>
              <a:rPr lang="en-US" altLang="ko-KR" dirty="0" smtClean="0"/>
              <a:t>(1 : G(green), 2 : R(red))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0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62" y="1381225"/>
            <a:ext cx="6113678" cy="1611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9630"/>
          <a:stretch/>
        </p:blipFill>
        <p:spPr>
          <a:xfrm>
            <a:off x="4747044" y="3298939"/>
            <a:ext cx="1943100" cy="2874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10088"/>
          <a:stretch/>
        </p:blipFill>
        <p:spPr>
          <a:xfrm>
            <a:off x="6970458" y="3298939"/>
            <a:ext cx="1972957" cy="2904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9407"/>
          <a:stretch/>
        </p:blipFill>
        <p:spPr>
          <a:xfrm>
            <a:off x="300216" y="3291840"/>
            <a:ext cx="1943100" cy="2882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9929"/>
          <a:stretch/>
        </p:blipFill>
        <p:spPr>
          <a:xfrm>
            <a:off x="2523630" y="3291840"/>
            <a:ext cx="1943100" cy="286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970458" y="6325871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gray2bgr[:,:,1] = 255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7164" y="6325871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gray2bgr[:,:,1] = 0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614971" y="6325871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Grayscale -&gt; BGR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49828" y="6303841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Grayscale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10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구성 환경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Python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: 3.7.4 x86 – 64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IDE : </a:t>
            </a:r>
            <a:r>
              <a:rPr lang="en-US" altLang="ko-KR" dirty="0" err="1" smtClean="0"/>
              <a:t>Pycharm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설치할 패키지 </a:t>
            </a:r>
            <a:r>
              <a:rPr lang="en-US" altLang="ko-KR" dirty="0" smtClean="0"/>
              <a:t>: </a:t>
            </a:r>
            <a:r>
              <a:rPr lang="en-US" altLang="ko-KR" dirty="0" err="1"/>
              <a:t>o</a:t>
            </a:r>
            <a:r>
              <a:rPr lang="en-US" altLang="ko-KR" dirty="0" err="1" smtClean="0"/>
              <a:t>penCV</a:t>
            </a:r>
            <a:r>
              <a:rPr lang="en-US" altLang="ko-KR" dirty="0" smtClean="0"/>
              <a:t>, </a:t>
            </a:r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384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0899"/>
          <a:stretch/>
        </p:blipFill>
        <p:spPr>
          <a:xfrm>
            <a:off x="1080158" y="1045347"/>
            <a:ext cx="6773143" cy="2011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6381"/>
          <a:stretch/>
        </p:blipFill>
        <p:spPr>
          <a:xfrm>
            <a:off x="438406" y="3298938"/>
            <a:ext cx="3474059" cy="3441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6729" y="4281018"/>
            <a:ext cx="25186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BGR -&gt; YUV </a:t>
            </a:r>
            <a:r>
              <a:rPr lang="ko-KR" altLang="en-US" dirty="0" smtClean="0"/>
              <a:t>변환 결과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Y : Luminance</a:t>
            </a:r>
          </a:p>
          <a:p>
            <a:r>
              <a:rPr lang="en-US" altLang="ko-KR" dirty="0" smtClean="0"/>
              <a:t>U : Blue chrominance</a:t>
            </a:r>
          </a:p>
          <a:p>
            <a:r>
              <a:rPr lang="en-US" altLang="ko-KR" dirty="0" smtClean="0"/>
              <a:t>V : Red chrominance</a:t>
            </a:r>
          </a:p>
        </p:txBody>
      </p:sp>
    </p:spTree>
    <p:extLst>
      <p:ext uri="{BB962C8B-B14F-4D97-AF65-F5344CB8AC3E}">
        <p14:creationId xmlns:p14="http://schemas.microsoft.com/office/powerpoint/2010/main" val="2574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37" y="2397343"/>
            <a:ext cx="2775330" cy="27753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56" y="2397343"/>
            <a:ext cx="2775330" cy="27753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317" y="2397343"/>
            <a:ext cx="2775330" cy="27753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6976" y="5311400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Luminance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37365" y="5311400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 : Blue chrominance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2608" y="5311400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 : Red chrominance</a:t>
            </a:r>
          </a:p>
        </p:txBody>
      </p:sp>
    </p:spTree>
    <p:extLst>
      <p:ext uri="{BB962C8B-B14F-4D97-AF65-F5344CB8AC3E}">
        <p14:creationId xmlns:p14="http://schemas.microsoft.com/office/powerpoint/2010/main" val="237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영상의 사칙연산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일반적인 사칙연산을 수행하는 경우</a:t>
            </a:r>
            <a:r>
              <a:rPr lang="en-US" altLang="ko-KR" dirty="0" smtClean="0"/>
              <a:t>, underflow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overflow</a:t>
            </a:r>
            <a:r>
              <a:rPr lang="ko-KR" altLang="en-US" dirty="0" smtClean="0"/>
              <a:t>가 발생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따라서 이를 방지할 수 있는 방법을 사용해야한다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Cv2.add, cv2.subtract, cv2.multiply, cv2.divide, cv2.pow </a:t>
            </a:r>
            <a:r>
              <a:rPr lang="ko-KR" altLang="en-US" dirty="0" smtClean="0"/>
              <a:t>등을 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4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37" y="2895375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Subtract : </a:t>
            </a:r>
            <a:r>
              <a:rPr lang="ko-KR" altLang="en-US" dirty="0" smtClean="0"/>
              <a:t>밝기 감소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6234" y="581945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3394" y="581945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cv2.subtract(Original, 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0108" y="581945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 - 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17" y="2895374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55" y="2895376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02" y="2052882"/>
            <a:ext cx="5120798" cy="3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61" y="2895373"/>
            <a:ext cx="2784861" cy="278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17" y="2895374"/>
            <a:ext cx="2784861" cy="278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: </a:t>
            </a:r>
            <a:r>
              <a:rPr lang="ko-KR" altLang="en-US" dirty="0" smtClean="0"/>
              <a:t>밝기 증가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6234" y="581945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1142" y="5819459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cv2.add(Original, 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9861" y="581945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 + 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55" y="2895376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02" y="2052882"/>
            <a:ext cx="5120798" cy="3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815" y="2065559"/>
            <a:ext cx="5120719" cy="360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17" y="2895374"/>
            <a:ext cx="2784862" cy="278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745" y="2895374"/>
            <a:ext cx="2784860" cy="278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Multiply :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(contrast)</a:t>
            </a:r>
            <a:r>
              <a:rPr lang="ko-KR" altLang="en-US" dirty="0"/>
              <a:t> </a:t>
            </a:r>
            <a:r>
              <a:rPr lang="ko-KR" altLang="en-US" dirty="0" smtClean="0"/>
              <a:t>증가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6234" y="581945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919" y="5819459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cv2.multiply(Original, 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9861" y="5803383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 * 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55" y="2895376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5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72" y="2895374"/>
            <a:ext cx="2784862" cy="278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761" y="2895374"/>
            <a:ext cx="2784860" cy="278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815" y="2065559"/>
            <a:ext cx="5120719" cy="360614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Divide :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(contrast)</a:t>
            </a:r>
            <a:r>
              <a:rPr lang="ko-KR" altLang="en-US" dirty="0"/>
              <a:t> </a:t>
            </a:r>
            <a:r>
              <a:rPr lang="ko-KR" altLang="en-US" dirty="0" smtClean="0"/>
              <a:t>감소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6234" y="581945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919" y="5819459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cv2.divide(Original, 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9861" y="580338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 / 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55" y="2895376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2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Non-linear raise contrast</a:t>
            </a:r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6234" y="639724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8953" y="6402537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Non-linear raise contrast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2653" y="6397248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Unsigned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8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5" y="3564585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761" y="3564584"/>
            <a:ext cx="2785355" cy="278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367" y="3564584"/>
            <a:ext cx="2802992" cy="280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080" y="1923860"/>
            <a:ext cx="5833699" cy="1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endParaRPr lang="en-US" altLang="ko-KR" sz="3200" dirty="0" smtClean="0"/>
              </a:p>
            </p:txBody>
          </p:sp>
        </mc:Choice>
        <mc:Fallback xmlns=""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769" y="1381225"/>
            <a:ext cx="5233647" cy="5138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6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05" y="3471660"/>
            <a:ext cx="3017008" cy="30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Non-linear lower contrast</a:t>
            </a:r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94162" y="648866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48020" y="6488668"/>
            <a:ext cx="278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Non-linear </a:t>
            </a:r>
            <a:r>
              <a:rPr lang="en-US" altLang="ko-KR" dirty="0" smtClean="0"/>
              <a:t>lower </a:t>
            </a:r>
            <a:r>
              <a:rPr lang="en-US" altLang="ko-KR" dirty="0"/>
              <a:t>contrast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47" y="3471660"/>
            <a:ext cx="3017008" cy="3017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709" y="1928292"/>
            <a:ext cx="5546583" cy="13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>
                <a:hlinkClick r:id="rId3"/>
              </a:rPr>
              <a:t>https://www.python.org/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Downloads – Windows – Python 3.7.4 x86-64 executable Installer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189972" y="2821751"/>
            <a:ext cx="3312870" cy="3474475"/>
            <a:chOff x="1189972" y="2821751"/>
            <a:chExt cx="3312870" cy="34744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4" t="7665" r="57988" b="41540"/>
            <a:stretch/>
          </p:blipFill>
          <p:spPr>
            <a:xfrm>
              <a:off x="1189972" y="2821751"/>
              <a:ext cx="3312870" cy="3474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3018773" y="3952005"/>
              <a:ext cx="752558" cy="2692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18773" y="4826184"/>
              <a:ext cx="501041" cy="271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67240" y="2821751"/>
            <a:ext cx="3612464" cy="3474711"/>
            <a:chOff x="4667240" y="2821751"/>
            <a:chExt cx="3612464" cy="347471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t="29331" r="54254" b="13308"/>
            <a:stretch/>
          </p:blipFill>
          <p:spPr>
            <a:xfrm>
              <a:off x="4667240" y="2821751"/>
              <a:ext cx="3612464" cy="34747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5047988" y="5329313"/>
              <a:ext cx="2079321" cy="194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9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403"/>
          <a:stretch/>
        </p:blipFill>
        <p:spPr>
          <a:xfrm>
            <a:off x="3158836" y="1381225"/>
            <a:ext cx="5555580" cy="525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5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BGR2GRAY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bgr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영상을 </a:t>
            </a:r>
            <a:r>
              <a:rPr lang="en-US" altLang="ko-KR" dirty="0" smtClean="0"/>
              <a:t>grayscale </a:t>
            </a:r>
            <a:r>
              <a:rPr lang="ko-KR" altLang="en-US" dirty="0" smtClean="0"/>
              <a:t>영상으로 변환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b, g, r</a:t>
            </a:r>
            <a:r>
              <a:rPr lang="ko-KR" altLang="en-US" dirty="0" smtClean="0"/>
              <a:t>값을 하나의 값으로 만들어 저장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내장된 </a:t>
            </a:r>
            <a:r>
              <a:rPr lang="en-US" altLang="ko-KR" dirty="0" smtClean="0"/>
              <a:t>cv2.cvtColor </a:t>
            </a:r>
            <a:r>
              <a:rPr lang="ko-KR" altLang="en-US" dirty="0" smtClean="0"/>
              <a:t>함수 사용 금지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.</a:t>
            </a:r>
            <a:r>
              <a:rPr lang="en-US" altLang="ko-KR" b="1" dirty="0" err="1" smtClean="0"/>
              <a:t>py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파일로 </a:t>
            </a:r>
            <a:r>
              <a:rPr lang="en-US" altLang="ko-KR" b="1" dirty="0" smtClean="0"/>
              <a:t>my_bgr2gray </a:t>
            </a:r>
            <a:r>
              <a:rPr lang="ko-KR" altLang="en-US" b="1" dirty="0" smtClean="0"/>
              <a:t>함수 만들어 제출</a:t>
            </a:r>
            <a:r>
              <a:rPr lang="en-US" altLang="ko-KR" b="1" dirty="0" smtClean="0"/>
              <a:t>.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입력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(x,y,3)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BGR </a:t>
            </a:r>
            <a:r>
              <a:rPr lang="ko-KR" altLang="en-US" dirty="0" smtClean="0"/>
              <a:t>이미지 행렬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출력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Grayscale </a:t>
            </a:r>
            <a:r>
              <a:rPr lang="ko-KR" altLang="en-US" dirty="0" smtClean="0"/>
              <a:t>이미지 행렬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b="1" dirty="0" smtClean="0"/>
              <a:t>과제 보고서</a:t>
            </a:r>
            <a:r>
              <a:rPr lang="ko-KR" altLang="en-US" dirty="0" smtClean="0"/>
              <a:t>를 함께 제출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 smtClean="0"/>
              <a:t>채점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Gray scale </a:t>
            </a:r>
            <a:r>
              <a:rPr lang="ko-KR" altLang="en-US" dirty="0" smtClean="0"/>
              <a:t>영상의 품질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내장 함수로 제출시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점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미제출시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보고서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내용 </a:t>
            </a:r>
            <a:r>
              <a:rPr lang="en-US" altLang="ko-KR" b="1" dirty="0" smtClean="0"/>
              <a:t>: 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학과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구현 내용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 내용 및 방법에 대한 설명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본인이 구현한 방법을 선택한 이유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느낀 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어려운 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느낀 점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과제 난이도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개인적으로 생각하는 난이도 및 이유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.pdf </a:t>
            </a:r>
            <a:r>
              <a:rPr lang="ko-KR" altLang="en-US" b="1" dirty="0" smtClean="0"/>
              <a:t>파일로 저장해 제출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파일이름 </a:t>
            </a:r>
            <a:r>
              <a:rPr lang="en-US" altLang="ko-KR" b="1" dirty="0" smtClean="0"/>
              <a:t>: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20xxxxxxx_</a:t>
            </a:r>
            <a:r>
              <a:rPr lang="ko-KR" altLang="en-US" b="1" dirty="0" smtClean="0"/>
              <a:t>이름</a:t>
            </a:r>
            <a:r>
              <a:rPr lang="en-US" altLang="ko-KR" b="1" dirty="0" smtClean="0"/>
              <a:t>_1</a:t>
            </a:r>
            <a:r>
              <a:rPr lang="ko-KR" altLang="en-US" b="1" dirty="0" smtClean="0"/>
              <a:t>주차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과제</a:t>
            </a:r>
            <a:r>
              <a:rPr lang="en-US" altLang="ko-KR" b="1" dirty="0" smtClean="0"/>
              <a:t>.pdf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0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제출기한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추가 제출 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9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</a:t>
            </a:r>
            <a:r>
              <a:rPr lang="en-US" altLang="ko-KR" dirty="0"/>
              <a:t>1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20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-2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7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40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-4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50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-5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점수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점수 </a:t>
            </a:r>
            <a:r>
              <a:rPr lang="en-US" altLang="ko-KR" dirty="0" smtClean="0"/>
              <a:t>-6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Ex) </a:t>
            </a:r>
            <a:r>
              <a:rPr lang="ko-KR" altLang="en-US" dirty="0" smtClean="0"/>
              <a:t>과제 점수가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점인데</a:t>
            </a:r>
            <a:r>
              <a:rPr lang="en-US" altLang="ko-KR" dirty="0" smtClean="0"/>
              <a:t>, 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45</a:t>
            </a:r>
            <a:r>
              <a:rPr lang="ko-KR" altLang="en-US" dirty="0" smtClean="0"/>
              <a:t>분 제출 </a:t>
            </a:r>
            <a:r>
              <a:rPr lang="en-US" altLang="ko-KR" dirty="0" smtClean="0"/>
              <a:t>-&gt; 0</a:t>
            </a:r>
            <a:r>
              <a:rPr lang="ko-KR" altLang="en-US" dirty="0" smtClean="0"/>
              <a:t>점</a:t>
            </a:r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내장 </a:t>
            </a:r>
            <a:r>
              <a:rPr lang="ko-KR" altLang="en-US" b="1" dirty="0"/>
              <a:t>함수를 사용하지 않고 </a:t>
            </a:r>
            <a:r>
              <a:rPr lang="en-US" altLang="ko-KR" b="1" dirty="0"/>
              <a:t>rgb2gray </a:t>
            </a:r>
            <a:r>
              <a:rPr lang="ko-KR" altLang="en-US" b="1" dirty="0"/>
              <a:t>함수를 구현 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채점 </a:t>
            </a:r>
            <a:r>
              <a:rPr lang="ko-KR" altLang="en-US" b="1" dirty="0"/>
              <a:t>기준 </a:t>
            </a:r>
            <a:endParaRPr lang="en-US" altLang="ko-KR" b="1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Grayscale </a:t>
            </a:r>
            <a:r>
              <a:rPr lang="ko-KR" altLang="en-US" dirty="0" smtClean="0"/>
              <a:t>영상 품질</a:t>
            </a:r>
            <a:r>
              <a:rPr lang="en-US" altLang="ko-KR" dirty="0" smtClean="0"/>
              <a:t>+ </a:t>
            </a:r>
            <a:r>
              <a:rPr lang="ko-KR" altLang="en-US" dirty="0"/>
              <a:t>보고서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제출 </a:t>
            </a:r>
            <a:r>
              <a:rPr lang="ko-KR" altLang="en-US" b="1" dirty="0"/>
              <a:t>파일 </a:t>
            </a:r>
            <a:endParaRPr lang="en-US" altLang="ko-KR" b="1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my_rgb2gray.py </a:t>
            </a:r>
            <a:r>
              <a:rPr lang="ko-KR" altLang="en-US" dirty="0"/>
              <a:t>파일 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.</a:t>
            </a:r>
            <a:r>
              <a:rPr lang="en-US" altLang="ko-KR" dirty="0"/>
              <a:t>pdf </a:t>
            </a:r>
            <a:r>
              <a:rPr lang="ko-KR" altLang="en-US" dirty="0"/>
              <a:t>보고서 파일 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위의 파일을 압축해서 </a:t>
            </a:r>
            <a:r>
              <a:rPr lang="en-US" altLang="ko-KR" dirty="0"/>
              <a:t>[</a:t>
            </a:r>
            <a:r>
              <a:rPr lang="en-US" altLang="ko-KR" dirty="0" smtClean="0"/>
              <a:t>20xxxxxxx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_1</a:t>
            </a:r>
            <a:r>
              <a:rPr lang="ko-KR" altLang="en-US" dirty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</a:t>
            </a:r>
            <a:r>
              <a:rPr lang="en-US" altLang="ko-KR" dirty="0" smtClean="0"/>
              <a:t>zip]</a:t>
            </a:r>
            <a:r>
              <a:rPr lang="ko-KR" altLang="en-US" dirty="0" smtClean="0"/>
              <a:t>으로 </a:t>
            </a:r>
            <a:r>
              <a:rPr lang="ko-KR" altLang="en-US" dirty="0"/>
              <a:t>제출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5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다음과 같은 화면에서 </a:t>
            </a:r>
            <a:r>
              <a:rPr lang="en-US" altLang="ko-KR" dirty="0" smtClean="0"/>
              <a:t>Add Python 3.7 to PATH</a:t>
            </a:r>
            <a:r>
              <a:rPr lang="ko-KR" altLang="en-US" dirty="0" smtClean="0"/>
              <a:t>를 체크한 뒤 </a:t>
            </a:r>
            <a:r>
              <a:rPr lang="en-US" altLang="ko-KR" dirty="0" smtClean="0"/>
              <a:t>Install Now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189971" y="2407636"/>
            <a:ext cx="6551114" cy="4168783"/>
            <a:chOff x="2932820" y="1196690"/>
            <a:chExt cx="4392610" cy="2795226"/>
          </a:xfrm>
        </p:grpSpPr>
        <p:grpSp>
          <p:nvGrpSpPr>
            <p:cNvPr id="22" name="그룹 21"/>
            <p:cNvGrpSpPr/>
            <p:nvPr/>
          </p:nvGrpSpPr>
          <p:grpSpPr>
            <a:xfrm>
              <a:off x="2932820" y="1196690"/>
              <a:ext cx="4392610" cy="2722518"/>
              <a:chOff x="-7622" y="3717040"/>
              <a:chExt cx="5067739" cy="3140960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622" y="3733529"/>
                <a:ext cx="5067739" cy="31244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/>
              <a:srcRect l="71048" t="10862" r="16163" b="82213"/>
              <a:stretch/>
            </p:blipFill>
            <p:spPr>
              <a:xfrm>
                <a:off x="3115847" y="4058793"/>
                <a:ext cx="648090" cy="216030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4"/>
              <a:srcRect l="-1" t="-529" r="73003" b="93387"/>
              <a:stretch/>
            </p:blipFill>
            <p:spPr>
              <a:xfrm>
                <a:off x="-7622" y="3717040"/>
                <a:ext cx="1368190" cy="222823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4139940" y="3645030"/>
              <a:ext cx="1224170" cy="2160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39940" y="2060810"/>
              <a:ext cx="3096430" cy="688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25712" y="36225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①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20872" y="238042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②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76329" y="3612341"/>
              <a:ext cx="257100" cy="247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☑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01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설치가 완료되면 다음과 같은 화면이 나타난다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Disable path length limit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X)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Close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7" b="-1408"/>
          <a:stretch/>
        </p:blipFill>
        <p:spPr>
          <a:xfrm>
            <a:off x="1104019" y="2825724"/>
            <a:ext cx="6612013" cy="3189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   + R </a:t>
            </a:r>
            <a:r>
              <a:rPr lang="ko-KR" altLang="en-US" dirty="0" smtClean="0"/>
              <a:t>을 눌러 명령 </a:t>
            </a:r>
            <a:r>
              <a:rPr lang="ko-KR" altLang="en-US" dirty="0" err="1" smtClean="0"/>
              <a:t>프롬포트를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python --</a:t>
            </a:r>
            <a:r>
              <a:rPr lang="en-US" altLang="ko-KR" dirty="0" err="1" smtClean="0"/>
              <a:t>verison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입력해 설치 확인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4" y="1815435"/>
            <a:ext cx="288040" cy="28804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29585" y="2681264"/>
            <a:ext cx="8268823" cy="2621822"/>
            <a:chOff x="2915770" y="1772770"/>
            <a:chExt cx="5677708" cy="180024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47888" b="68406"/>
            <a:stretch/>
          </p:blipFill>
          <p:spPr>
            <a:xfrm>
              <a:off x="2915770" y="1772770"/>
              <a:ext cx="5677708" cy="18002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2915770" y="2588365"/>
              <a:ext cx="3096430" cy="4805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>
                <a:hlinkClick r:id="rId3"/>
              </a:rPr>
              <a:t>https://www.jetbrains.com/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Tools –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– Community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13734" y="2604721"/>
            <a:ext cx="2828230" cy="3509695"/>
            <a:chOff x="2987781" y="1929015"/>
            <a:chExt cx="3887881" cy="482467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8067" t="4777" r="59121" b="38054"/>
            <a:stretch/>
          </p:blipFill>
          <p:spPr>
            <a:xfrm>
              <a:off x="2987781" y="1929015"/>
              <a:ext cx="3887881" cy="4824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5004060" y="2420860"/>
              <a:ext cx="648090" cy="432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48080" y="5445280"/>
              <a:ext cx="864120" cy="288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88518" y="2621346"/>
            <a:ext cx="5431094" cy="3473943"/>
            <a:chOff x="2555720" y="1772770"/>
            <a:chExt cx="6504248" cy="41603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rcRect l="13536" t="31228" r="19006" b="8189"/>
            <a:stretch/>
          </p:blipFill>
          <p:spPr>
            <a:xfrm>
              <a:off x="2555720" y="1772770"/>
              <a:ext cx="6504248" cy="4160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4788030" y="2973098"/>
              <a:ext cx="936130" cy="4559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20340" y="3721101"/>
              <a:ext cx="1800250" cy="17241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4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L_theme_v4_Flat_r3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CL 4 Test">
      <a:majorFont>
        <a:latin typeface="Segoe UI"/>
        <a:ea typeface="맑은 고딕"/>
        <a:cs typeface=""/>
      </a:majorFont>
      <a:minorFont>
        <a:latin typeface="Segoe UI Emoj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L_theme_v4_Flat_r3" id="{26889AD8-8211-433A-AA46-A1160C3DF975}" vid="{6BA20E63-2188-46B7-9486-8A9769C0664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MCL_theme_v4_Flat_r3</Template>
  <TotalTime>53950</TotalTime>
  <Words>2926</Words>
  <Application>Microsoft Office PowerPoint</Application>
  <PresentationFormat>화면 슬라이드 쇼(4:3)</PresentationFormat>
  <Paragraphs>515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Arial</vt:lpstr>
      <vt:lpstr>Cambria</vt:lpstr>
      <vt:lpstr>Cambria Math</vt:lpstr>
      <vt:lpstr>Segoe UI Emoji</vt:lpstr>
      <vt:lpstr>MCL_theme_v4_Flat_r3</vt:lpstr>
      <vt:lpstr>Computer Graphics</vt:lpstr>
      <vt:lpstr>실습 소개</vt:lpstr>
      <vt:lpstr>개요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환경 설정</vt:lpstr>
      <vt:lpstr>OpenCV</vt:lpstr>
      <vt:lpstr>Python</vt:lpstr>
      <vt:lpstr>Python</vt:lpstr>
      <vt:lpstr>Python</vt:lpstr>
      <vt:lpstr>Python</vt:lpstr>
      <vt:lpstr>Python</vt:lpstr>
      <vt:lpstr>Python</vt:lpstr>
      <vt:lpstr>Numpy</vt:lpstr>
      <vt:lpstr>Numpy</vt:lpstr>
      <vt:lpstr>Numpy</vt:lpstr>
      <vt:lpstr>Numpy</vt:lpstr>
      <vt:lpstr>Numpy</vt:lpstr>
      <vt:lpstr>Numpy</vt:lpstr>
      <vt:lpstr>Matplotlib</vt:lpstr>
      <vt:lpstr>Matplotlib</vt:lpstr>
      <vt:lpstr>Matplotlib</vt:lpstr>
      <vt:lpstr>Matplotlib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OpenCV</vt:lpstr>
      <vt:lpstr>과제</vt:lpstr>
      <vt:lpstr>과제</vt:lpstr>
      <vt:lpstr>과제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개인화된 시각 사전을 이용한 유치(幼稚) 단계 컴퓨터 비전 및 시각 비서 시스템 구현 Computerized Preschool Vision and Visual Secretary System Using Idiosyncratic Dictionary</dc:title>
  <dc:creator>Yeong Jun Koh</dc:creator>
  <cp:lastModifiedBy>고영준</cp:lastModifiedBy>
  <cp:revision>1405</cp:revision>
  <cp:lastPrinted>2017-11-29T14:39:10Z</cp:lastPrinted>
  <dcterms:created xsi:type="dcterms:W3CDTF">2015-03-23T04:10:52Z</dcterms:created>
  <dcterms:modified xsi:type="dcterms:W3CDTF">2019-09-09T05:20:56Z</dcterms:modified>
</cp:coreProperties>
</file>